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handoutMasterIdLst>
    <p:handoutMasterId r:id="rId17"/>
  </p:handoutMasterIdLst>
  <p:sldIdLst>
    <p:sldId id="257" r:id="rId2"/>
    <p:sldId id="258" r:id="rId3"/>
    <p:sldId id="260" r:id="rId4"/>
    <p:sldId id="268" r:id="rId5"/>
    <p:sldId id="259" r:id="rId6"/>
    <p:sldId id="261" r:id="rId7"/>
    <p:sldId id="262" r:id="rId8"/>
    <p:sldId id="263" r:id="rId9"/>
    <p:sldId id="265" r:id="rId10"/>
    <p:sldId id="267" r:id="rId11"/>
    <p:sldId id="264" r:id="rId12"/>
    <p:sldId id="266" r:id="rId13"/>
    <p:sldId id="270"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2" d="100"/>
          <a:sy n="72" d="100"/>
        </p:scale>
        <p:origin x="-1520"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F75C3D-28FE-9442-9D3D-75DD9556F4B0}" type="datetimeFigureOut">
              <a:rPr lang="en-US" smtClean="0"/>
              <a:t>21/10/15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5BAF872-1678-5547-AA2A-C5ACF788055D}" type="slidenum">
              <a:rPr lang="en-US" smtClean="0"/>
              <a:t>‹#›</a:t>
            </a:fld>
            <a:endParaRPr lang="en-US"/>
          </a:p>
        </p:txBody>
      </p:sp>
    </p:spTree>
    <p:extLst>
      <p:ext uri="{BB962C8B-B14F-4D97-AF65-F5344CB8AC3E}">
        <p14:creationId xmlns:p14="http://schemas.microsoft.com/office/powerpoint/2010/main" val="35723464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C58A14-5EF4-F245-A5DA-34E617056C75}" type="datetimeFigureOut">
              <a:rPr lang="en-US" smtClean="0"/>
              <a:t>21/10/15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4D722D-1272-4244-88ED-3DA83543C463}" type="slidenum">
              <a:rPr lang="en-US" smtClean="0"/>
              <a:t>‹#›</a:t>
            </a:fld>
            <a:endParaRPr lang="en-US"/>
          </a:p>
        </p:txBody>
      </p:sp>
    </p:spTree>
    <p:extLst>
      <p:ext uri="{BB962C8B-B14F-4D97-AF65-F5344CB8AC3E}">
        <p14:creationId xmlns:p14="http://schemas.microsoft.com/office/powerpoint/2010/main" val="9212489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B43321-DF1B-E14B-89CA-5B2839D37050}"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1169109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991CF9-20A9-EA43-ADE6-77C338AFF237}"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3905730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1D79B-A09C-5244-99EB-A74FD67D17F7}"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3456475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0E9DF5-1EAA-B749-BC0F-A433F1986A28}" type="datetime3">
              <a:rPr lang="en-US" smtClean="0"/>
              <a:t>21 October 2015</a:t>
            </a:fld>
            <a:endParaRPr lang="en-US"/>
          </a:p>
        </p:txBody>
      </p:sp>
      <p:sp>
        <p:nvSpPr>
          <p:cNvPr id="6" name="Footer Placeholder 5"/>
          <p:cNvSpPr>
            <a:spLocks noGrp="1"/>
          </p:cNvSpPr>
          <p:nvPr>
            <p:ph type="ftr" sz="quarter" idx="11"/>
          </p:nvPr>
        </p:nvSpPr>
        <p:spPr/>
        <p:txBody>
          <a:bodyPr/>
          <a:lstStyle/>
          <a:p>
            <a:r>
              <a:rPr lang="en-US" smtClean="0"/>
              <a:t>Calorimetry laboratory</a:t>
            </a:r>
            <a:endParaRPr lang="en-US"/>
          </a:p>
        </p:txBody>
      </p:sp>
      <p:sp>
        <p:nvSpPr>
          <p:cNvPr id="7" name="Slide Number Placeholder 6"/>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2096517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890C1-BDE5-D647-8F73-9299641041F2}" type="datetime3">
              <a:rPr lang="en-US" smtClean="0"/>
              <a:t>21 October 2015</a:t>
            </a:fld>
            <a:endParaRPr lang="en-US"/>
          </a:p>
        </p:txBody>
      </p:sp>
      <p:sp>
        <p:nvSpPr>
          <p:cNvPr id="8" name="Footer Placeholder 7"/>
          <p:cNvSpPr>
            <a:spLocks noGrp="1"/>
          </p:cNvSpPr>
          <p:nvPr>
            <p:ph type="ftr" sz="quarter" idx="11"/>
          </p:nvPr>
        </p:nvSpPr>
        <p:spPr/>
        <p:txBody>
          <a:bodyPr/>
          <a:lstStyle/>
          <a:p>
            <a:r>
              <a:rPr lang="en-US" smtClean="0"/>
              <a:t>Calorimetry laboratory</a:t>
            </a:r>
            <a:endParaRPr lang="en-US"/>
          </a:p>
        </p:txBody>
      </p:sp>
      <p:sp>
        <p:nvSpPr>
          <p:cNvPr id="9" name="Slide Number Placeholder 8"/>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343126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ED9461-2BAD-5640-B3F6-5FED73CB8C18}" type="datetime3">
              <a:rPr lang="en-US" smtClean="0"/>
              <a:t>21 October 2015</a:t>
            </a:fld>
            <a:endParaRPr lang="en-US"/>
          </a:p>
        </p:txBody>
      </p:sp>
      <p:sp>
        <p:nvSpPr>
          <p:cNvPr id="4" name="Footer Placeholder 3"/>
          <p:cNvSpPr>
            <a:spLocks noGrp="1"/>
          </p:cNvSpPr>
          <p:nvPr>
            <p:ph type="ftr" sz="quarter" idx="11"/>
          </p:nvPr>
        </p:nvSpPr>
        <p:spPr/>
        <p:txBody>
          <a:bodyPr/>
          <a:lstStyle/>
          <a:p>
            <a:r>
              <a:rPr lang="en-US" smtClean="0"/>
              <a:t>Calorimetry laboratory</a:t>
            </a:r>
            <a:endParaRPr lang="en-US"/>
          </a:p>
        </p:txBody>
      </p:sp>
      <p:sp>
        <p:nvSpPr>
          <p:cNvPr id="5" name="Slide Number Placeholder 4"/>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1342400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745EE-757D-764F-B442-B5BDD9FC9FEB}" type="datetime3">
              <a:rPr lang="en-US" smtClean="0"/>
              <a:t>21 October 2015</a:t>
            </a:fld>
            <a:endParaRPr lang="en-US"/>
          </a:p>
        </p:txBody>
      </p:sp>
      <p:sp>
        <p:nvSpPr>
          <p:cNvPr id="3" name="Footer Placeholder 2"/>
          <p:cNvSpPr>
            <a:spLocks noGrp="1"/>
          </p:cNvSpPr>
          <p:nvPr>
            <p:ph type="ftr" sz="quarter" idx="11"/>
          </p:nvPr>
        </p:nvSpPr>
        <p:spPr/>
        <p:txBody>
          <a:bodyPr/>
          <a:lstStyle/>
          <a:p>
            <a:r>
              <a:rPr lang="en-US" smtClean="0"/>
              <a:t>Calorimetry laboratory</a:t>
            </a:r>
            <a:endParaRPr lang="en-US"/>
          </a:p>
        </p:txBody>
      </p:sp>
      <p:sp>
        <p:nvSpPr>
          <p:cNvPr id="4" name="Slide Number Placeholder 3"/>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2198537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A29BD7-F612-A546-9DC3-D2B95473614F}" type="datetime3">
              <a:rPr lang="en-US" smtClean="0"/>
              <a:t>21 October 2015</a:t>
            </a:fld>
            <a:endParaRPr lang="en-US"/>
          </a:p>
        </p:txBody>
      </p:sp>
      <p:sp>
        <p:nvSpPr>
          <p:cNvPr id="6" name="Footer Placeholder 5"/>
          <p:cNvSpPr>
            <a:spLocks noGrp="1"/>
          </p:cNvSpPr>
          <p:nvPr>
            <p:ph type="ftr" sz="quarter" idx="11"/>
          </p:nvPr>
        </p:nvSpPr>
        <p:spPr/>
        <p:txBody>
          <a:bodyPr/>
          <a:lstStyle/>
          <a:p>
            <a:r>
              <a:rPr lang="en-US" smtClean="0"/>
              <a:t>Calorimetry laboratory</a:t>
            </a:r>
            <a:endParaRPr lang="en-US"/>
          </a:p>
        </p:txBody>
      </p:sp>
      <p:sp>
        <p:nvSpPr>
          <p:cNvPr id="7" name="Slide Number Placeholder 6"/>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2235427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7A5FAA-7570-4149-AE71-4787091C4435}" type="datetime3">
              <a:rPr lang="en-US" smtClean="0"/>
              <a:t>21 October 2015</a:t>
            </a:fld>
            <a:endParaRPr lang="en-US"/>
          </a:p>
        </p:txBody>
      </p:sp>
      <p:sp>
        <p:nvSpPr>
          <p:cNvPr id="6" name="Footer Placeholder 5"/>
          <p:cNvSpPr>
            <a:spLocks noGrp="1"/>
          </p:cNvSpPr>
          <p:nvPr>
            <p:ph type="ftr" sz="quarter" idx="11"/>
          </p:nvPr>
        </p:nvSpPr>
        <p:spPr/>
        <p:txBody>
          <a:bodyPr/>
          <a:lstStyle/>
          <a:p>
            <a:r>
              <a:rPr lang="en-US" smtClean="0"/>
              <a:t>Calorimetry laboratory</a:t>
            </a:r>
            <a:endParaRPr lang="en-US"/>
          </a:p>
        </p:txBody>
      </p:sp>
      <p:sp>
        <p:nvSpPr>
          <p:cNvPr id="7" name="Slide Number Placeholder 6"/>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729156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44B8A2-6CA9-A942-A3AD-FCA58ABC605E}"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79365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D1958D-34CD-8F4F-9D8B-EA752AE716A2}"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a:t>
            </a:fld>
            <a:endParaRPr lang="en-US"/>
          </a:p>
        </p:txBody>
      </p:sp>
    </p:spTree>
    <p:extLst>
      <p:ext uri="{BB962C8B-B14F-4D97-AF65-F5344CB8AC3E}">
        <p14:creationId xmlns:p14="http://schemas.microsoft.com/office/powerpoint/2010/main" val="24745458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a:defRPr>
            </a:lvl1pPr>
          </a:lstStyle>
          <a:p>
            <a:fld id="{318F3B3D-8ED8-7F49-8EAE-B21F6455BC26}" type="datetime3">
              <a:rPr lang="en-US" smtClean="0"/>
              <a:t>21 October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a:defRPr>
            </a:lvl1pPr>
          </a:lstStyle>
          <a:p>
            <a:r>
              <a:rPr lang="en-US" smtClean="0"/>
              <a:t>Calorimetry laboratory</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a:defRPr>
            </a:lvl1pPr>
          </a:lstStyle>
          <a:p>
            <a:fld id="{93257DD4-73D3-A044-8627-DBB033BD95FC}" type="slidenum">
              <a:rPr lang="en-US" smtClean="0"/>
              <a:pPr/>
              <a:t>‹#›</a:t>
            </a:fld>
            <a:endParaRPr lang="en-US" dirty="0"/>
          </a:p>
        </p:txBody>
      </p:sp>
    </p:spTree>
    <p:extLst>
      <p:ext uri="{BB962C8B-B14F-4D97-AF65-F5344CB8AC3E}">
        <p14:creationId xmlns:p14="http://schemas.microsoft.com/office/powerpoint/2010/main" val="1020526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Times"/>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54116"/>
            <a:ext cx="9144000" cy="1470025"/>
          </a:xfrm>
        </p:spPr>
        <p:txBody>
          <a:bodyPr>
            <a:normAutofit fontScale="90000"/>
          </a:bodyPr>
          <a:lstStyle/>
          <a:p>
            <a:r>
              <a:rPr lang="en-US" dirty="0"/>
              <a:t>P</a:t>
            </a:r>
            <a:r>
              <a:rPr lang="en-US" dirty="0" smtClean="0"/>
              <a:t>olarization and test of 1 mm</a:t>
            </a:r>
            <a:r>
              <a:rPr lang="en-US" baseline="30000" dirty="0" smtClean="0"/>
              <a:t>2</a:t>
            </a:r>
            <a:r>
              <a:rPr lang="en-US" dirty="0" smtClean="0"/>
              <a:t/>
            </a:r>
            <a:br>
              <a:rPr lang="en-US" dirty="0" smtClean="0"/>
            </a:br>
            <a:r>
              <a:rPr lang="en-US" dirty="0" smtClean="0"/>
              <a:t>Hamamatsu MPPC </a:t>
            </a:r>
            <a:br>
              <a:rPr lang="en-US" dirty="0" smtClean="0"/>
            </a:br>
            <a:r>
              <a:rPr lang="en-US" dirty="0" smtClean="0"/>
              <a:t/>
            </a:r>
            <a:br>
              <a:rPr lang="en-US" dirty="0" smtClean="0"/>
            </a:br>
            <a:r>
              <a:rPr lang="en-US" sz="3600" i="1" dirty="0" smtClean="0"/>
              <a:t>Laboratory course: Day </a:t>
            </a:r>
            <a:r>
              <a:rPr lang="en-US" sz="3600" i="1" dirty="0"/>
              <a:t>2</a:t>
            </a:r>
          </a:p>
        </p:txBody>
      </p:sp>
      <p:sp>
        <p:nvSpPr>
          <p:cNvPr id="3" name="Subtitle 2"/>
          <p:cNvSpPr>
            <a:spLocks noGrp="1"/>
          </p:cNvSpPr>
          <p:nvPr>
            <p:ph type="subTitle" idx="1"/>
          </p:nvPr>
        </p:nvSpPr>
        <p:spPr>
          <a:xfrm>
            <a:off x="1371600" y="4623157"/>
            <a:ext cx="6400800" cy="1752600"/>
          </a:xfrm>
        </p:spPr>
        <p:txBody>
          <a:bodyPr/>
          <a:lstStyle/>
          <a:p>
            <a:endParaRPr lang="en-US" dirty="0" smtClean="0">
              <a:latin typeface="Times"/>
              <a:cs typeface="Times"/>
            </a:endParaRPr>
          </a:p>
          <a:p>
            <a:r>
              <a:rPr lang="en-US" dirty="0" err="1" smtClean="0">
                <a:latin typeface="Times"/>
                <a:cs typeface="Times"/>
              </a:rPr>
              <a:t>Calorimetry</a:t>
            </a:r>
            <a:r>
              <a:rPr lang="en-US" dirty="0" smtClean="0">
                <a:latin typeface="Times"/>
                <a:cs typeface="Times"/>
              </a:rPr>
              <a:t> </a:t>
            </a:r>
            <a:r>
              <a:rPr lang="en-US" dirty="0">
                <a:latin typeface="Times"/>
                <a:cs typeface="Times"/>
              </a:rPr>
              <a:t>Laboratory</a:t>
            </a:r>
          </a:p>
        </p:txBody>
      </p:sp>
      <p:pic>
        <p:nvPicPr>
          <p:cNvPr id="4" name="Picture 3"/>
          <p:cNvPicPr>
            <a:picLocks noChangeAspect="1"/>
          </p:cNvPicPr>
          <p:nvPr/>
        </p:nvPicPr>
        <p:blipFill>
          <a:blip r:embed="rId2"/>
          <a:stretch>
            <a:fillRect/>
          </a:stretch>
        </p:blipFill>
        <p:spPr>
          <a:xfrm>
            <a:off x="3094936" y="425824"/>
            <a:ext cx="2971181" cy="2147842"/>
          </a:xfrm>
          <a:prstGeom prst="rect">
            <a:avLst/>
          </a:prstGeom>
        </p:spPr>
      </p:pic>
    </p:spTree>
    <p:extLst>
      <p:ext uri="{BB962C8B-B14F-4D97-AF65-F5344CB8AC3E}">
        <p14:creationId xmlns:p14="http://schemas.microsoft.com/office/powerpoint/2010/main" val="1073192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439"/>
            <a:ext cx="8229600" cy="681836"/>
          </a:xfrm>
        </p:spPr>
        <p:txBody>
          <a:bodyPr>
            <a:normAutofit fontScale="90000"/>
          </a:bodyPr>
          <a:lstStyle/>
          <a:p>
            <a:r>
              <a:rPr lang="en-US" noProof="0" dirty="0" smtClean="0"/>
              <a:t>Experience Description</a:t>
            </a:r>
            <a:endParaRPr lang="en-US" noProof="0" dirty="0"/>
          </a:p>
        </p:txBody>
      </p:sp>
      <p:sp>
        <p:nvSpPr>
          <p:cNvPr id="3" name="Content Placeholder 2"/>
          <p:cNvSpPr>
            <a:spLocks noGrp="1"/>
          </p:cNvSpPr>
          <p:nvPr>
            <p:ph idx="1"/>
          </p:nvPr>
        </p:nvSpPr>
        <p:spPr>
          <a:xfrm>
            <a:off x="457200" y="1166760"/>
            <a:ext cx="8229600" cy="4525963"/>
          </a:xfrm>
        </p:spPr>
        <p:txBody>
          <a:bodyPr>
            <a:normAutofit/>
          </a:bodyPr>
          <a:lstStyle/>
          <a:p>
            <a:pPr marL="0" indent="0">
              <a:buNone/>
            </a:pPr>
            <a:r>
              <a:rPr lang="en-US" sz="3000" noProof="0" dirty="0" smtClean="0"/>
              <a:t>The 6 students will be separated in three groups.</a:t>
            </a:r>
          </a:p>
          <a:p>
            <a:pPr marL="0" indent="0">
              <a:buNone/>
            </a:pPr>
            <a:endParaRPr lang="en-US" sz="2400" noProof="0" dirty="0" smtClean="0"/>
          </a:p>
          <a:p>
            <a:pPr marL="0" indent="0">
              <a:buNone/>
            </a:pPr>
            <a:r>
              <a:rPr lang="en-US" sz="2400" noProof="0" dirty="0" smtClean="0"/>
              <a:t>The experience is composed </a:t>
            </a:r>
            <a:r>
              <a:rPr lang="en-US" sz="2400" dirty="0" smtClean="0"/>
              <a:t>by</a:t>
            </a:r>
            <a:r>
              <a:rPr lang="en-US" sz="2400" noProof="0" dirty="0" smtClean="0"/>
              <a:t> </a:t>
            </a:r>
            <a:r>
              <a:rPr lang="en-US" sz="2400" dirty="0" smtClean="0"/>
              <a:t>three</a:t>
            </a:r>
            <a:r>
              <a:rPr lang="en-US" sz="2400" noProof="0" dirty="0" smtClean="0"/>
              <a:t> parts:</a:t>
            </a:r>
          </a:p>
          <a:p>
            <a:pPr marL="514350" indent="-514350">
              <a:buFont typeface="+mj-ea"/>
              <a:buAutoNum type="circleNumDbPlain"/>
            </a:pPr>
            <a:r>
              <a:rPr lang="en-US" sz="2400" noProof="0" dirty="0" smtClean="0"/>
              <a:t>Build a polarization circuit for a 1 mm</a:t>
            </a:r>
            <a:r>
              <a:rPr lang="en-US" sz="2400" baseline="30000" noProof="0" dirty="0" smtClean="0"/>
              <a:t>2</a:t>
            </a:r>
            <a:r>
              <a:rPr lang="en-US" sz="2400" noProof="0" dirty="0" smtClean="0"/>
              <a:t> Hamamatsu MPPC;</a:t>
            </a:r>
          </a:p>
          <a:p>
            <a:pPr marL="514350" indent="-514350">
              <a:buFont typeface="+mj-ea"/>
              <a:buAutoNum type="circleNumDbPlain"/>
            </a:pPr>
            <a:endParaRPr lang="en-US" sz="2400" noProof="0" dirty="0" smtClean="0"/>
          </a:p>
          <a:p>
            <a:pPr marL="514350" indent="-514350">
              <a:buFont typeface="+mj-ea"/>
              <a:buAutoNum type="circleNumDbPlain"/>
            </a:pPr>
            <a:r>
              <a:rPr lang="en-US" sz="2400" dirty="0" smtClean="0"/>
              <a:t>Measure the response of the MPPC to a blue led/laser changing the light on the detector with a graduated polaroid;</a:t>
            </a:r>
          </a:p>
          <a:p>
            <a:pPr marL="514350" indent="-514350">
              <a:buFont typeface="+mj-ea"/>
              <a:buAutoNum type="circleNumDbPlain"/>
            </a:pPr>
            <a:endParaRPr lang="en-US" sz="2400" dirty="0" smtClean="0"/>
          </a:p>
          <a:p>
            <a:pPr marL="514350" indent="-514350">
              <a:buFont typeface="+mj-ea"/>
              <a:buAutoNum type="circleNumDbPlain"/>
            </a:pPr>
            <a:r>
              <a:rPr lang="en-US" sz="2400" dirty="0" smtClean="0"/>
              <a:t>Study</a:t>
            </a:r>
            <a:r>
              <a:rPr lang="en-US" sz="2400" noProof="0" dirty="0" smtClean="0"/>
              <a:t> the MPPC linearity and the gain.</a:t>
            </a:r>
          </a:p>
        </p:txBody>
      </p:sp>
      <p:sp>
        <p:nvSpPr>
          <p:cNvPr id="5" name="Footer Placeholder 4"/>
          <p:cNvSpPr>
            <a:spLocks noGrp="1"/>
          </p:cNvSpPr>
          <p:nvPr>
            <p:ph type="ftr" sz="quarter" idx="11"/>
          </p:nvPr>
        </p:nvSpPr>
        <p:spPr/>
        <p:txBody>
          <a:bodyPr/>
          <a:lstStyle/>
          <a:p>
            <a:r>
              <a:rPr lang="it-IT" smtClean="0"/>
              <a:t>Calorimetry laboratory</a:t>
            </a:r>
            <a:endParaRPr lang="it-IT"/>
          </a:p>
        </p:txBody>
      </p:sp>
      <p:sp>
        <p:nvSpPr>
          <p:cNvPr id="6" name="Slide Number Placeholder 5"/>
          <p:cNvSpPr>
            <a:spLocks noGrp="1"/>
          </p:cNvSpPr>
          <p:nvPr>
            <p:ph type="sldNum" sz="quarter" idx="12"/>
          </p:nvPr>
        </p:nvSpPr>
        <p:spPr/>
        <p:txBody>
          <a:bodyPr/>
          <a:lstStyle/>
          <a:p>
            <a:fld id="{91AE750E-B5B9-7B47-A78F-CE7D6C24F8BD}" type="slidenum">
              <a:rPr lang="it-IT" smtClean="0"/>
              <a:t>2</a:t>
            </a:fld>
            <a:endParaRPr lang="it-IT"/>
          </a:p>
        </p:txBody>
      </p:sp>
      <p:sp>
        <p:nvSpPr>
          <p:cNvPr id="4" name="Date Placeholder 3"/>
          <p:cNvSpPr>
            <a:spLocks noGrp="1"/>
          </p:cNvSpPr>
          <p:nvPr>
            <p:ph type="dt" sz="half" idx="10"/>
          </p:nvPr>
        </p:nvSpPr>
        <p:spPr/>
        <p:txBody>
          <a:bodyPr/>
          <a:lstStyle/>
          <a:p>
            <a:fld id="{9D469A96-7EC8-F247-877A-9DEAFE5B57F2}" type="datetime3">
              <a:rPr lang="en-US" smtClean="0"/>
              <a:t>21 October 2015</a:t>
            </a:fld>
            <a:endParaRPr lang="en-US"/>
          </a:p>
        </p:txBody>
      </p:sp>
    </p:spTree>
    <p:extLst>
      <p:ext uri="{BB962C8B-B14F-4D97-AF65-F5344CB8AC3E}">
        <p14:creationId xmlns:p14="http://schemas.microsoft.com/office/powerpoint/2010/main" val="37075177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APD </a:t>
            </a:r>
            <a:endParaRPr lang="en-US" dirty="0"/>
          </a:p>
        </p:txBody>
      </p:sp>
      <p:pic>
        <p:nvPicPr>
          <p:cNvPr id="6" name="Picture 5" descr="Screen Shot 2015-10-20 at 17.13.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43000"/>
            <a:ext cx="8177170" cy="4622959"/>
          </a:xfrm>
          <a:prstGeom prst="rect">
            <a:avLst/>
          </a:prstGeom>
        </p:spPr>
      </p:pic>
      <p:sp>
        <p:nvSpPr>
          <p:cNvPr id="7" name="Date Placeholder 6"/>
          <p:cNvSpPr>
            <a:spLocks noGrp="1"/>
          </p:cNvSpPr>
          <p:nvPr>
            <p:ph type="dt" sz="half" idx="10"/>
          </p:nvPr>
        </p:nvSpPr>
        <p:spPr/>
        <p:txBody>
          <a:bodyPr/>
          <a:lstStyle/>
          <a:p>
            <a:fld id="{7D3E80B5-A4A5-4546-B2A2-30DDD139D81D}" type="datetime3">
              <a:rPr lang="en-US" smtClean="0"/>
              <a:t>21 October 2015</a:t>
            </a:fld>
            <a:endParaRPr lang="en-US"/>
          </a:p>
        </p:txBody>
      </p:sp>
      <p:sp>
        <p:nvSpPr>
          <p:cNvPr id="8" name="Footer Placeholder 7"/>
          <p:cNvSpPr>
            <a:spLocks noGrp="1"/>
          </p:cNvSpPr>
          <p:nvPr>
            <p:ph type="ftr" sz="quarter" idx="11"/>
          </p:nvPr>
        </p:nvSpPr>
        <p:spPr/>
        <p:txBody>
          <a:bodyPr/>
          <a:lstStyle/>
          <a:p>
            <a:r>
              <a:rPr lang="en-US" smtClean="0"/>
              <a:t>Calorimetry laboratory</a:t>
            </a:r>
            <a:endParaRPr lang="en-US"/>
          </a:p>
        </p:txBody>
      </p:sp>
      <p:sp>
        <p:nvSpPr>
          <p:cNvPr id="9" name="Slide Number Placeholder 8"/>
          <p:cNvSpPr>
            <a:spLocks noGrp="1"/>
          </p:cNvSpPr>
          <p:nvPr>
            <p:ph type="sldNum" sz="quarter" idx="12"/>
          </p:nvPr>
        </p:nvSpPr>
        <p:spPr/>
        <p:txBody>
          <a:bodyPr/>
          <a:lstStyle/>
          <a:p>
            <a:fld id="{93257DD4-73D3-A044-8627-DBB033BD95FC}" type="slidenum">
              <a:rPr lang="en-US" smtClean="0"/>
              <a:t>3</a:t>
            </a:fld>
            <a:endParaRPr lang="en-US"/>
          </a:p>
        </p:txBody>
      </p:sp>
    </p:spTree>
    <p:extLst>
      <p:ext uri="{BB962C8B-B14F-4D97-AF65-F5344CB8AC3E}">
        <p14:creationId xmlns:p14="http://schemas.microsoft.com/office/powerpoint/2010/main" val="9236696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282"/>
            <a:ext cx="8229600" cy="713267"/>
          </a:xfrm>
        </p:spPr>
        <p:txBody>
          <a:bodyPr>
            <a:normAutofit fontScale="90000"/>
          </a:bodyPr>
          <a:lstStyle/>
          <a:p>
            <a:r>
              <a:rPr lang="en-US" dirty="0" smtClean="0"/>
              <a:t>I-V curve</a:t>
            </a:r>
            <a:endParaRPr lang="en-US" dirty="0"/>
          </a:p>
        </p:txBody>
      </p:sp>
      <p:sp>
        <p:nvSpPr>
          <p:cNvPr id="3" name="Content Placeholder 2"/>
          <p:cNvSpPr>
            <a:spLocks noGrp="1"/>
          </p:cNvSpPr>
          <p:nvPr>
            <p:ph idx="1"/>
          </p:nvPr>
        </p:nvSpPr>
        <p:spPr>
          <a:xfrm>
            <a:off x="457200" y="1194454"/>
            <a:ext cx="8229600" cy="4525963"/>
          </a:xfrm>
        </p:spPr>
        <p:txBody>
          <a:bodyPr>
            <a:normAutofit/>
          </a:bodyPr>
          <a:lstStyle/>
          <a:p>
            <a:pPr marL="0" indent="0">
              <a:buNone/>
            </a:pPr>
            <a:r>
              <a:rPr lang="en-US" sz="2400" dirty="0"/>
              <a:t>A photodiode working in Geiger mode is polarized with a reverse bias voltage greater than the Breakdown. </a:t>
            </a:r>
          </a:p>
          <a:p>
            <a:pPr marL="0" indent="0" algn="just">
              <a:buNone/>
            </a:pPr>
            <a:r>
              <a:rPr lang="en-US" sz="2400" dirty="0"/>
              <a:t>In this way, there is a very high electric field in the depletion region, such that one photon interacting will produce the avalanche. </a:t>
            </a:r>
            <a:endParaRPr lang="en-US" sz="2400" dirty="0"/>
          </a:p>
        </p:txBody>
      </p:sp>
      <p:sp>
        <p:nvSpPr>
          <p:cNvPr id="4" name="Date Placeholder 3"/>
          <p:cNvSpPr>
            <a:spLocks noGrp="1"/>
          </p:cNvSpPr>
          <p:nvPr>
            <p:ph type="dt" sz="half" idx="10"/>
          </p:nvPr>
        </p:nvSpPr>
        <p:spPr/>
        <p:txBody>
          <a:bodyPr/>
          <a:lstStyle/>
          <a:p>
            <a:fld id="{9C991CF9-20A9-EA43-ADE6-77C338AFF237}"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4</a:t>
            </a:fld>
            <a:endParaRPr lang="en-US"/>
          </a:p>
        </p:txBody>
      </p:sp>
      <p:pic>
        <p:nvPicPr>
          <p:cNvPr id="7" name="Picture 6" descr="Screen Shot 2015-10-21 at 11.06.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529" y="2905381"/>
            <a:ext cx="4484632" cy="3450969"/>
          </a:xfrm>
          <a:prstGeom prst="rect">
            <a:avLst/>
          </a:prstGeom>
        </p:spPr>
      </p:pic>
    </p:spTree>
    <p:extLst>
      <p:ext uri="{BB962C8B-B14F-4D97-AF65-F5344CB8AC3E}">
        <p14:creationId xmlns:p14="http://schemas.microsoft.com/office/powerpoint/2010/main" val="2866223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MPPC</a:t>
            </a:r>
            <a:endParaRPr lang="en-US" dirty="0"/>
          </a:p>
        </p:txBody>
      </p:sp>
      <p:sp>
        <p:nvSpPr>
          <p:cNvPr id="3" name="Content Placeholder 2"/>
          <p:cNvSpPr>
            <a:spLocks noGrp="1"/>
          </p:cNvSpPr>
          <p:nvPr>
            <p:ph idx="1"/>
          </p:nvPr>
        </p:nvSpPr>
        <p:spPr>
          <a:xfrm>
            <a:off x="264796" y="1062963"/>
            <a:ext cx="8686800" cy="5038906"/>
          </a:xfrm>
        </p:spPr>
        <p:txBody>
          <a:bodyPr>
            <a:noAutofit/>
          </a:bodyPr>
          <a:lstStyle/>
          <a:p>
            <a:pPr algn="just"/>
            <a:r>
              <a:rPr lang="en-US" sz="2400" dirty="0"/>
              <a:t>The MPPC (multi-pixel photon counter) is one of the devices called silicon photomultipliers (</a:t>
            </a:r>
            <a:r>
              <a:rPr lang="en-US" sz="2400" dirty="0" err="1"/>
              <a:t>SiPM</a:t>
            </a:r>
            <a:r>
              <a:rPr lang="en-US" sz="2400" dirty="0"/>
              <a:t>). It is a photon-counting device using multiple APD (avalanche photodiode) pixels operating in Geiger </a:t>
            </a:r>
            <a:r>
              <a:rPr lang="en-US" sz="2400" dirty="0" smtClean="0"/>
              <a:t>mode</a:t>
            </a:r>
            <a:r>
              <a:rPr lang="en-US" sz="2400" dirty="0"/>
              <a:t>;</a:t>
            </a:r>
            <a:endParaRPr lang="en-US" sz="2400" dirty="0" smtClean="0"/>
          </a:p>
          <a:p>
            <a:pPr algn="just"/>
            <a:endParaRPr lang="en-US" sz="1000" dirty="0"/>
          </a:p>
          <a:p>
            <a:pPr algn="just"/>
            <a:r>
              <a:rPr lang="en-US" sz="2400" dirty="0"/>
              <a:t>When the reverse </a:t>
            </a:r>
            <a:r>
              <a:rPr lang="en-US" sz="2400" dirty="0" smtClean="0"/>
              <a:t>voltage </a:t>
            </a:r>
            <a:r>
              <a:rPr lang="en-US" sz="2400" dirty="0"/>
              <a:t>applied to an APD is set higher than the breakdown voltage, the electric field in the APD becomes high enough to cause a discharge (Geiger discharge) even by input of very weak light. The condition where an APD operates at this voltage level is called Geiger </a:t>
            </a:r>
            <a:r>
              <a:rPr lang="en-US" sz="2400" dirty="0" smtClean="0"/>
              <a:t>mode</a:t>
            </a:r>
            <a:r>
              <a:rPr lang="en-US" sz="2400" dirty="0"/>
              <a:t>;</a:t>
            </a:r>
            <a:endParaRPr lang="en-US" sz="2400" dirty="0" smtClean="0"/>
          </a:p>
          <a:p>
            <a:pPr algn="just"/>
            <a:endParaRPr lang="en-US" sz="1000" dirty="0"/>
          </a:p>
          <a:p>
            <a:pPr algn="just"/>
            <a:r>
              <a:rPr lang="en-US" sz="2400" dirty="0" smtClean="0"/>
              <a:t>The </a:t>
            </a:r>
            <a:r>
              <a:rPr lang="en-US" sz="2400" dirty="0"/>
              <a:t>Geiger mode allows obtaining a large output by way of the discharge even when detecting a single photon. Once the Geiger discharge begins, it continues as long as the electric field in the APD is maintained. </a:t>
            </a:r>
            <a:endParaRPr lang="en-US" sz="2400" dirty="0" smtClean="0"/>
          </a:p>
          <a:p>
            <a:pPr algn="just"/>
            <a:endParaRPr lang="en-US" sz="2400" dirty="0" smtClean="0"/>
          </a:p>
          <a:p>
            <a:pPr algn="just"/>
            <a:endParaRPr lang="en-US" sz="2400" dirty="0"/>
          </a:p>
          <a:p>
            <a:pPr algn="just"/>
            <a:endParaRPr lang="en-US" sz="2400" dirty="0"/>
          </a:p>
        </p:txBody>
      </p:sp>
      <p:sp>
        <p:nvSpPr>
          <p:cNvPr id="5" name="Date Placeholder 4"/>
          <p:cNvSpPr>
            <a:spLocks noGrp="1"/>
          </p:cNvSpPr>
          <p:nvPr>
            <p:ph type="dt" sz="half" idx="10"/>
          </p:nvPr>
        </p:nvSpPr>
        <p:spPr/>
        <p:txBody>
          <a:bodyPr/>
          <a:lstStyle/>
          <a:p>
            <a:fld id="{4652FCC5-2AA6-5845-9231-09E7506654C0}" type="datetime3">
              <a:rPr lang="en-US" smtClean="0"/>
              <a:t>21 October 2015</a:t>
            </a:fld>
            <a:endParaRPr lang="en-US"/>
          </a:p>
        </p:txBody>
      </p:sp>
      <p:sp>
        <p:nvSpPr>
          <p:cNvPr id="6" name="Footer Placeholder 5"/>
          <p:cNvSpPr>
            <a:spLocks noGrp="1"/>
          </p:cNvSpPr>
          <p:nvPr>
            <p:ph type="ftr" sz="quarter" idx="11"/>
          </p:nvPr>
        </p:nvSpPr>
        <p:spPr/>
        <p:txBody>
          <a:bodyPr/>
          <a:lstStyle/>
          <a:p>
            <a:r>
              <a:rPr lang="en-US" smtClean="0"/>
              <a:t>Calorimetry laboratory</a:t>
            </a:r>
            <a:endParaRPr lang="en-US"/>
          </a:p>
        </p:txBody>
      </p:sp>
      <p:sp>
        <p:nvSpPr>
          <p:cNvPr id="7" name="Slide Number Placeholder 6"/>
          <p:cNvSpPr>
            <a:spLocks noGrp="1"/>
          </p:cNvSpPr>
          <p:nvPr>
            <p:ph type="sldNum" sz="quarter" idx="12"/>
          </p:nvPr>
        </p:nvSpPr>
        <p:spPr/>
        <p:txBody>
          <a:bodyPr/>
          <a:lstStyle/>
          <a:p>
            <a:fld id="{93257DD4-73D3-A044-8627-DBB033BD95FC}" type="slidenum">
              <a:rPr lang="en-US" smtClean="0"/>
              <a:t>5</a:t>
            </a:fld>
            <a:endParaRPr lang="en-US"/>
          </a:p>
        </p:txBody>
      </p:sp>
    </p:spTree>
    <p:extLst>
      <p:ext uri="{BB962C8B-B14F-4D97-AF65-F5344CB8AC3E}">
        <p14:creationId xmlns:p14="http://schemas.microsoft.com/office/powerpoint/2010/main" val="78500415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Quenching resistor</a:t>
            </a:r>
            <a:endParaRPr lang="en-US" dirty="0"/>
          </a:p>
        </p:txBody>
      </p:sp>
      <p:sp>
        <p:nvSpPr>
          <p:cNvPr id="3" name="Content Placeholder 2"/>
          <p:cNvSpPr>
            <a:spLocks noGrp="1"/>
          </p:cNvSpPr>
          <p:nvPr>
            <p:ph idx="1"/>
          </p:nvPr>
        </p:nvSpPr>
        <p:spPr>
          <a:xfrm>
            <a:off x="457200" y="1407762"/>
            <a:ext cx="8229600" cy="4525963"/>
          </a:xfrm>
        </p:spPr>
        <p:txBody>
          <a:bodyPr>
            <a:normAutofit/>
          </a:bodyPr>
          <a:lstStyle/>
          <a:p>
            <a:pPr algn="just"/>
            <a:r>
              <a:rPr lang="en-US" sz="2400" dirty="0"/>
              <a:t>One specific example for halting the Geiger discharge is a technique using a so-called quenching resistor connected in series with the APD. This quickly stops avalanche multiplication in the APD because a drop in the operating voltage occurs when the output current caused by the Geiger discharge </a:t>
            </a:r>
            <a:r>
              <a:rPr lang="en-US" sz="2400" dirty="0" smtClean="0"/>
              <a:t>flows.</a:t>
            </a:r>
          </a:p>
          <a:p>
            <a:pPr algn="just"/>
            <a:endParaRPr lang="en-US" sz="2400" dirty="0"/>
          </a:p>
        </p:txBody>
      </p:sp>
      <p:pic>
        <p:nvPicPr>
          <p:cNvPr id="4" name="Picture 3" descr="Screen Shot 2015-10-20 at 17.22.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760" y="4047244"/>
            <a:ext cx="4165600" cy="2451100"/>
          </a:xfrm>
          <a:prstGeom prst="rect">
            <a:avLst/>
          </a:prstGeom>
        </p:spPr>
      </p:pic>
      <p:sp>
        <p:nvSpPr>
          <p:cNvPr id="5" name="TextBox 4"/>
          <p:cNvSpPr txBox="1"/>
          <p:nvPr/>
        </p:nvSpPr>
        <p:spPr>
          <a:xfrm>
            <a:off x="365560" y="4047244"/>
            <a:ext cx="2794428" cy="369332"/>
          </a:xfrm>
          <a:prstGeom prst="rect">
            <a:avLst/>
          </a:prstGeom>
          <a:noFill/>
        </p:spPr>
        <p:txBody>
          <a:bodyPr wrap="square" rtlCol="0">
            <a:spAutoFit/>
          </a:bodyPr>
          <a:lstStyle/>
          <a:p>
            <a:r>
              <a:rPr lang="en-US" b="1" dirty="0" smtClean="0">
                <a:latin typeface="Times"/>
                <a:cs typeface="Times"/>
              </a:rPr>
              <a:t>MPPC Structure</a:t>
            </a:r>
            <a:endParaRPr lang="en-US" b="1" dirty="0">
              <a:latin typeface="Times"/>
              <a:cs typeface="Times"/>
            </a:endParaRPr>
          </a:p>
        </p:txBody>
      </p:sp>
      <p:pic>
        <p:nvPicPr>
          <p:cNvPr id="7" name="Picture 6" descr="Screen Shot 2015-10-20 at 17.27.4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8360" y="3617275"/>
            <a:ext cx="3968139" cy="3029043"/>
          </a:xfrm>
          <a:prstGeom prst="rect">
            <a:avLst/>
          </a:prstGeom>
        </p:spPr>
      </p:pic>
      <p:sp>
        <p:nvSpPr>
          <p:cNvPr id="8" name="TextBox 7"/>
          <p:cNvSpPr txBox="1"/>
          <p:nvPr/>
        </p:nvSpPr>
        <p:spPr>
          <a:xfrm>
            <a:off x="6501724" y="3862578"/>
            <a:ext cx="2794428" cy="369332"/>
          </a:xfrm>
          <a:prstGeom prst="rect">
            <a:avLst/>
          </a:prstGeom>
          <a:noFill/>
        </p:spPr>
        <p:txBody>
          <a:bodyPr wrap="square" rtlCol="0">
            <a:spAutoFit/>
          </a:bodyPr>
          <a:lstStyle/>
          <a:p>
            <a:r>
              <a:rPr lang="en-US" b="1" dirty="0" smtClean="0">
                <a:solidFill>
                  <a:srgbClr val="3366FF"/>
                </a:solidFill>
                <a:latin typeface="Times"/>
                <a:cs typeface="Times"/>
              </a:rPr>
              <a:t>w/o the </a:t>
            </a:r>
            <a:r>
              <a:rPr lang="en-US" b="1" dirty="0" err="1" smtClean="0">
                <a:solidFill>
                  <a:srgbClr val="3366FF"/>
                </a:solidFill>
                <a:latin typeface="Times"/>
                <a:cs typeface="Times"/>
              </a:rPr>
              <a:t>quencing</a:t>
            </a:r>
            <a:endParaRPr lang="en-US" b="1" dirty="0">
              <a:solidFill>
                <a:srgbClr val="3366FF"/>
              </a:solidFill>
              <a:latin typeface="Times"/>
              <a:cs typeface="Times"/>
            </a:endParaRPr>
          </a:p>
        </p:txBody>
      </p:sp>
      <p:sp>
        <p:nvSpPr>
          <p:cNvPr id="9" name="TextBox 8"/>
          <p:cNvSpPr txBox="1"/>
          <p:nvPr/>
        </p:nvSpPr>
        <p:spPr>
          <a:xfrm>
            <a:off x="6532111" y="4199644"/>
            <a:ext cx="2794428" cy="369332"/>
          </a:xfrm>
          <a:prstGeom prst="rect">
            <a:avLst/>
          </a:prstGeom>
          <a:noFill/>
          <a:ln>
            <a:noFill/>
          </a:ln>
        </p:spPr>
        <p:txBody>
          <a:bodyPr wrap="square" rtlCol="0">
            <a:spAutoFit/>
          </a:bodyPr>
          <a:lstStyle/>
          <a:p>
            <a:r>
              <a:rPr lang="en-US" b="1" dirty="0" smtClean="0">
                <a:solidFill>
                  <a:srgbClr val="660066"/>
                </a:solidFill>
                <a:latin typeface="Times"/>
                <a:cs typeface="Times"/>
              </a:rPr>
              <a:t>with the </a:t>
            </a:r>
            <a:r>
              <a:rPr lang="en-US" b="1" dirty="0" err="1" smtClean="0">
                <a:solidFill>
                  <a:srgbClr val="660066"/>
                </a:solidFill>
                <a:latin typeface="Times"/>
                <a:cs typeface="Times"/>
              </a:rPr>
              <a:t>quencing</a:t>
            </a:r>
            <a:endParaRPr lang="en-US" b="1" dirty="0">
              <a:solidFill>
                <a:srgbClr val="660066"/>
              </a:solidFill>
              <a:latin typeface="Times"/>
              <a:cs typeface="Times"/>
            </a:endParaRPr>
          </a:p>
        </p:txBody>
      </p:sp>
      <p:sp>
        <p:nvSpPr>
          <p:cNvPr id="10" name="Date Placeholder 9"/>
          <p:cNvSpPr>
            <a:spLocks noGrp="1"/>
          </p:cNvSpPr>
          <p:nvPr>
            <p:ph type="dt" sz="half" idx="10"/>
          </p:nvPr>
        </p:nvSpPr>
        <p:spPr/>
        <p:txBody>
          <a:bodyPr/>
          <a:lstStyle/>
          <a:p>
            <a:fld id="{0F43641E-0CEB-6946-AD2B-3C91196208A2}" type="datetime3">
              <a:rPr lang="en-US" smtClean="0"/>
              <a:t>21 October 2015</a:t>
            </a:fld>
            <a:endParaRPr lang="en-US"/>
          </a:p>
        </p:txBody>
      </p:sp>
      <p:sp>
        <p:nvSpPr>
          <p:cNvPr id="11" name="Footer Placeholder 10"/>
          <p:cNvSpPr>
            <a:spLocks noGrp="1"/>
          </p:cNvSpPr>
          <p:nvPr>
            <p:ph type="ftr" sz="quarter" idx="11"/>
          </p:nvPr>
        </p:nvSpPr>
        <p:spPr/>
        <p:txBody>
          <a:bodyPr/>
          <a:lstStyle/>
          <a:p>
            <a:r>
              <a:rPr lang="en-US" smtClean="0"/>
              <a:t>Calorimetry laboratory</a:t>
            </a:r>
            <a:endParaRPr lang="en-US"/>
          </a:p>
        </p:txBody>
      </p:sp>
      <p:sp>
        <p:nvSpPr>
          <p:cNvPr id="12" name="Slide Number Placeholder 11"/>
          <p:cNvSpPr>
            <a:spLocks noGrp="1"/>
          </p:cNvSpPr>
          <p:nvPr>
            <p:ph type="sldNum" sz="quarter" idx="12"/>
          </p:nvPr>
        </p:nvSpPr>
        <p:spPr/>
        <p:txBody>
          <a:bodyPr/>
          <a:lstStyle/>
          <a:p>
            <a:fld id="{93257DD4-73D3-A044-8627-DBB033BD95FC}" type="slidenum">
              <a:rPr lang="en-US" smtClean="0"/>
              <a:t>6</a:t>
            </a:fld>
            <a:endParaRPr lang="en-US"/>
          </a:p>
        </p:txBody>
      </p:sp>
    </p:spTree>
    <p:extLst>
      <p:ext uri="{BB962C8B-B14F-4D97-AF65-F5344CB8AC3E}">
        <p14:creationId xmlns:p14="http://schemas.microsoft.com/office/powerpoint/2010/main" val="9521817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10"/>
            <a:ext cx="8229600" cy="1143000"/>
          </a:xfrm>
        </p:spPr>
        <p:txBody>
          <a:bodyPr>
            <a:normAutofit/>
          </a:bodyPr>
          <a:lstStyle/>
          <a:p>
            <a:r>
              <a:rPr lang="en-US" dirty="0"/>
              <a:t>Basic operation </a:t>
            </a:r>
          </a:p>
        </p:txBody>
      </p:sp>
      <p:sp>
        <p:nvSpPr>
          <p:cNvPr id="3" name="Content Placeholder 2"/>
          <p:cNvSpPr>
            <a:spLocks noGrp="1"/>
          </p:cNvSpPr>
          <p:nvPr>
            <p:ph idx="1"/>
          </p:nvPr>
        </p:nvSpPr>
        <p:spPr>
          <a:xfrm>
            <a:off x="457200" y="1189677"/>
            <a:ext cx="8229600" cy="4525963"/>
          </a:xfrm>
        </p:spPr>
        <p:txBody>
          <a:bodyPr>
            <a:normAutofit/>
          </a:bodyPr>
          <a:lstStyle/>
          <a:p>
            <a:pPr algn="just"/>
            <a:r>
              <a:rPr lang="en-US" sz="2400" dirty="0"/>
              <a:t>The basic element (pixel) of an MPPC is a combination of the Geiger mode APD and quenching resistor, and a large number of these pixels are electrically connected and arranged in two </a:t>
            </a:r>
            <a:r>
              <a:rPr lang="en-US" sz="2400" dirty="0" smtClean="0"/>
              <a:t>dimensions</a:t>
            </a:r>
            <a:r>
              <a:rPr lang="en-US" sz="2400" dirty="0"/>
              <a:t>;</a:t>
            </a:r>
            <a:endParaRPr lang="en-US" sz="2400" dirty="0" smtClean="0"/>
          </a:p>
          <a:p>
            <a:pPr algn="just"/>
            <a:endParaRPr lang="en-US" sz="2400" dirty="0"/>
          </a:p>
        </p:txBody>
      </p:sp>
      <p:pic>
        <p:nvPicPr>
          <p:cNvPr id="5" name="Picture 4" descr="Screen Shot 2015-10-20 at 17.31.1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936" y="2539070"/>
            <a:ext cx="4507064" cy="4116040"/>
          </a:xfrm>
          <a:prstGeom prst="rect">
            <a:avLst/>
          </a:prstGeom>
        </p:spPr>
      </p:pic>
      <p:sp>
        <p:nvSpPr>
          <p:cNvPr id="6" name="Rectangle 5"/>
          <p:cNvSpPr/>
          <p:nvPr/>
        </p:nvSpPr>
        <p:spPr>
          <a:xfrm>
            <a:off x="4246671" y="5103814"/>
            <a:ext cx="1485578" cy="646331"/>
          </a:xfrm>
          <a:prstGeom prst="rect">
            <a:avLst/>
          </a:prstGeom>
          <a:solidFill>
            <a:srgbClr val="FFFFFF"/>
          </a:solidFill>
        </p:spPr>
        <p:txBody>
          <a:bodyPr wrap="none">
            <a:spAutoFit/>
          </a:bodyPr>
          <a:lstStyle/>
          <a:p>
            <a:r>
              <a:rPr lang="en-US" dirty="0" smtClean="0">
                <a:latin typeface="Times"/>
                <a:cs typeface="Times"/>
              </a:rPr>
              <a:t>depletion area</a:t>
            </a:r>
          </a:p>
          <a:p>
            <a:pPr algn="ctr"/>
            <a:r>
              <a:rPr lang="en-US" dirty="0" smtClean="0">
                <a:latin typeface="Times"/>
                <a:cs typeface="Times"/>
              </a:rPr>
              <a:t>        2 um</a:t>
            </a:r>
            <a:endParaRPr lang="en-US" dirty="0">
              <a:latin typeface="Times"/>
              <a:cs typeface="Times"/>
            </a:endParaRPr>
          </a:p>
        </p:txBody>
      </p:sp>
      <p:sp>
        <p:nvSpPr>
          <p:cNvPr id="7" name="Rectangle 6"/>
          <p:cNvSpPr/>
          <p:nvPr/>
        </p:nvSpPr>
        <p:spPr>
          <a:xfrm>
            <a:off x="457199" y="2929218"/>
            <a:ext cx="5275049" cy="2308324"/>
          </a:xfrm>
          <a:prstGeom prst="rect">
            <a:avLst/>
          </a:prstGeom>
        </p:spPr>
        <p:txBody>
          <a:bodyPr wrap="square">
            <a:spAutoFit/>
          </a:bodyPr>
          <a:lstStyle/>
          <a:p>
            <a:pPr marL="342900" indent="-342900" algn="just">
              <a:buFont typeface="Arial"/>
              <a:buChar char="•"/>
            </a:pPr>
            <a:r>
              <a:rPr lang="en-US" sz="2400" dirty="0">
                <a:latin typeface="Times"/>
                <a:cs typeface="Times"/>
              </a:rPr>
              <a:t>Each pixel in the MPPC </a:t>
            </a:r>
            <a:r>
              <a:rPr lang="en-US" sz="2400" dirty="0" smtClean="0">
                <a:latin typeface="Times"/>
                <a:cs typeface="Times"/>
              </a:rPr>
              <a:t>generates </a:t>
            </a:r>
            <a:r>
              <a:rPr lang="en-US" sz="2400" dirty="0">
                <a:latin typeface="Times"/>
                <a:cs typeface="Times"/>
              </a:rPr>
              <a:t>a pulse </a:t>
            </a:r>
            <a:r>
              <a:rPr lang="en-US" sz="2400" dirty="0" smtClean="0">
                <a:latin typeface="Times"/>
                <a:cs typeface="Times"/>
              </a:rPr>
              <a:t>o </a:t>
            </a:r>
            <a:r>
              <a:rPr lang="en-US" sz="2400" dirty="0">
                <a:latin typeface="Times"/>
                <a:cs typeface="Times"/>
              </a:rPr>
              <a:t>the same amplitude when it detects a photon. The pulses generated by multiple </a:t>
            </a:r>
            <a:r>
              <a:rPr lang="en-US" sz="2400" dirty="0" smtClean="0">
                <a:latin typeface="Times"/>
                <a:cs typeface="Times"/>
              </a:rPr>
              <a:t>pixels create the output signal as a superimposition of the single pixel pulses. </a:t>
            </a:r>
            <a:endParaRPr lang="en-US" sz="2400" dirty="0">
              <a:latin typeface="Times"/>
              <a:cs typeface="Times"/>
            </a:endParaRPr>
          </a:p>
        </p:txBody>
      </p:sp>
      <p:sp>
        <p:nvSpPr>
          <p:cNvPr id="9" name="Date Placeholder 8"/>
          <p:cNvSpPr>
            <a:spLocks noGrp="1"/>
          </p:cNvSpPr>
          <p:nvPr>
            <p:ph type="dt" sz="half" idx="10"/>
          </p:nvPr>
        </p:nvSpPr>
        <p:spPr/>
        <p:txBody>
          <a:bodyPr/>
          <a:lstStyle/>
          <a:p>
            <a:fld id="{6FE0F120-F4EE-FB4B-A241-50928D6DD490}" type="datetime3">
              <a:rPr lang="en-US" smtClean="0"/>
              <a:t>21 October 2015</a:t>
            </a:fld>
            <a:endParaRPr lang="en-US"/>
          </a:p>
        </p:txBody>
      </p:sp>
      <p:sp>
        <p:nvSpPr>
          <p:cNvPr id="10" name="Footer Placeholder 9"/>
          <p:cNvSpPr>
            <a:spLocks noGrp="1"/>
          </p:cNvSpPr>
          <p:nvPr>
            <p:ph type="ftr" sz="quarter" idx="11"/>
          </p:nvPr>
        </p:nvSpPr>
        <p:spPr/>
        <p:txBody>
          <a:bodyPr/>
          <a:lstStyle/>
          <a:p>
            <a:r>
              <a:rPr lang="en-US" smtClean="0"/>
              <a:t>Calorimetry laboratory</a:t>
            </a:r>
            <a:endParaRPr lang="en-US"/>
          </a:p>
        </p:txBody>
      </p:sp>
      <p:sp>
        <p:nvSpPr>
          <p:cNvPr id="11" name="Slide Number Placeholder 10"/>
          <p:cNvSpPr>
            <a:spLocks noGrp="1"/>
          </p:cNvSpPr>
          <p:nvPr>
            <p:ph type="sldNum" sz="quarter" idx="12"/>
          </p:nvPr>
        </p:nvSpPr>
        <p:spPr/>
        <p:txBody>
          <a:bodyPr/>
          <a:lstStyle/>
          <a:p>
            <a:fld id="{93257DD4-73D3-A044-8627-DBB033BD95FC}" type="slidenum">
              <a:rPr lang="en-US" smtClean="0"/>
              <a:t>7</a:t>
            </a:fld>
            <a:endParaRPr lang="en-US"/>
          </a:p>
        </p:txBody>
      </p:sp>
    </p:spTree>
    <p:extLst>
      <p:ext uri="{BB962C8B-B14F-4D97-AF65-F5344CB8AC3E}">
        <p14:creationId xmlns:p14="http://schemas.microsoft.com/office/powerpoint/2010/main" val="18450394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First part of the experience</a:t>
            </a:r>
            <a:endParaRPr lang="en-US" dirty="0"/>
          </a:p>
        </p:txBody>
      </p:sp>
      <p:sp>
        <p:nvSpPr>
          <p:cNvPr id="3" name="Content Placeholder 2"/>
          <p:cNvSpPr>
            <a:spLocks noGrp="1"/>
          </p:cNvSpPr>
          <p:nvPr>
            <p:ph idx="1"/>
          </p:nvPr>
        </p:nvSpPr>
        <p:spPr>
          <a:xfrm>
            <a:off x="457200" y="1427004"/>
            <a:ext cx="8229600" cy="4525963"/>
          </a:xfrm>
        </p:spPr>
        <p:txBody>
          <a:bodyPr>
            <a:normAutofit/>
          </a:bodyPr>
          <a:lstStyle/>
          <a:p>
            <a:pPr algn="just"/>
            <a:r>
              <a:rPr lang="en-US" sz="2400" dirty="0" smtClean="0"/>
              <a:t>Due to their high gain (~10</a:t>
            </a:r>
            <a:r>
              <a:rPr lang="en-US" sz="2400" baseline="30000" dirty="0" smtClean="0"/>
              <a:t>6</a:t>
            </a:r>
            <a:r>
              <a:rPr lang="en-US" sz="2400" dirty="0" smtClean="0"/>
              <a:t>), it is simple to polarize the MPPC and readout its signal also without a amplifier;</a:t>
            </a:r>
          </a:p>
          <a:p>
            <a:pPr algn="just"/>
            <a:r>
              <a:rPr lang="en-US" sz="2400" b="1" dirty="0" smtClean="0"/>
              <a:t>In the first part of the experience you will build the polarization scheme and you will measure the response of your polarized MPPC to a blue led.</a:t>
            </a:r>
            <a:endParaRPr lang="en-US" sz="2400" b="1" dirty="0"/>
          </a:p>
        </p:txBody>
      </p:sp>
      <p:grpSp>
        <p:nvGrpSpPr>
          <p:cNvPr id="12" name="Group 11"/>
          <p:cNvGrpSpPr/>
          <p:nvPr/>
        </p:nvGrpSpPr>
        <p:grpSpPr>
          <a:xfrm>
            <a:off x="701236" y="3592325"/>
            <a:ext cx="8288844" cy="2552700"/>
            <a:chOff x="855156" y="3573081"/>
            <a:chExt cx="8288844" cy="2552700"/>
          </a:xfrm>
        </p:grpSpPr>
        <p:grpSp>
          <p:nvGrpSpPr>
            <p:cNvPr id="9" name="Group 8"/>
            <p:cNvGrpSpPr/>
            <p:nvPr/>
          </p:nvGrpSpPr>
          <p:grpSpPr>
            <a:xfrm>
              <a:off x="855156" y="3573081"/>
              <a:ext cx="8288844" cy="2552700"/>
              <a:chOff x="609600" y="3573081"/>
              <a:chExt cx="8288844" cy="2552700"/>
            </a:xfrm>
          </p:grpSpPr>
          <p:pic>
            <p:nvPicPr>
              <p:cNvPr id="5" name="Picture 4" descr="Screen Shot 2015-10-20 at 18.02.26.png"/>
              <p:cNvPicPr>
                <a:picLocks noChangeAspect="1"/>
              </p:cNvPicPr>
              <p:nvPr/>
            </p:nvPicPr>
            <p:blipFill rotWithShape="1">
              <a:blip r:embed="rId2">
                <a:extLst>
                  <a:ext uri="{28A0092B-C50C-407E-A947-70E740481C1C}">
                    <a14:useLocalDpi xmlns:a14="http://schemas.microsoft.com/office/drawing/2010/main" val="0"/>
                  </a:ext>
                </a:extLst>
              </a:blip>
              <a:srcRect r="27786"/>
              <a:stretch/>
            </p:blipFill>
            <p:spPr>
              <a:xfrm>
                <a:off x="609600" y="3573081"/>
                <a:ext cx="6163021" cy="2552700"/>
              </a:xfrm>
              <a:prstGeom prst="rect">
                <a:avLst/>
              </a:prstGeom>
            </p:spPr>
          </p:pic>
          <p:sp>
            <p:nvSpPr>
              <p:cNvPr id="6" name="Rectangle 5"/>
              <p:cNvSpPr/>
              <p:nvPr/>
            </p:nvSpPr>
            <p:spPr>
              <a:xfrm>
                <a:off x="5233389" y="4464556"/>
                <a:ext cx="1539232" cy="148841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creen Shot 2015-10-20 at 18.02.26.png"/>
              <p:cNvPicPr>
                <a:picLocks noChangeAspect="1"/>
              </p:cNvPicPr>
              <p:nvPr/>
            </p:nvPicPr>
            <p:blipFill rotWithShape="1">
              <a:blip r:embed="rId2">
                <a:extLst>
                  <a:ext uri="{28A0092B-C50C-407E-A947-70E740481C1C}">
                    <a14:useLocalDpi xmlns:a14="http://schemas.microsoft.com/office/drawing/2010/main" val="0"/>
                  </a:ext>
                </a:extLst>
              </a:blip>
              <a:srcRect l="64567"/>
              <a:stretch/>
            </p:blipFill>
            <p:spPr>
              <a:xfrm>
                <a:off x="5874415" y="3573081"/>
                <a:ext cx="3024029" cy="2552700"/>
              </a:xfrm>
              <a:prstGeom prst="rect">
                <a:avLst/>
              </a:prstGeom>
            </p:spPr>
          </p:pic>
          <p:sp>
            <p:nvSpPr>
              <p:cNvPr id="8" name="Rectangle 7"/>
              <p:cNvSpPr/>
              <p:nvPr/>
            </p:nvSpPr>
            <p:spPr>
              <a:xfrm>
                <a:off x="5874415" y="5388258"/>
                <a:ext cx="673414" cy="56471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ectangle 9"/>
            <p:cNvSpPr/>
            <p:nvPr/>
          </p:nvSpPr>
          <p:spPr>
            <a:xfrm>
              <a:off x="5478945" y="4714725"/>
              <a:ext cx="641026" cy="6735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551338" y="5393853"/>
              <a:ext cx="1606091" cy="646331"/>
            </a:xfrm>
            <a:prstGeom prst="rect">
              <a:avLst/>
            </a:prstGeom>
            <a:noFill/>
          </p:spPr>
          <p:txBody>
            <a:bodyPr wrap="square" rtlCol="0">
              <a:spAutoFit/>
            </a:bodyPr>
            <a:lstStyle/>
            <a:p>
              <a:pPr algn="ctr"/>
              <a:r>
                <a:rPr lang="en-US" dirty="0">
                  <a:latin typeface="Times"/>
                  <a:cs typeface="Times"/>
                </a:rPr>
                <a:t>P</a:t>
              </a:r>
              <a:r>
                <a:rPr lang="en-US" dirty="0" smtClean="0">
                  <a:latin typeface="Times"/>
                  <a:cs typeface="Times"/>
                </a:rPr>
                <a:t>olarization scheme</a:t>
              </a:r>
              <a:endParaRPr lang="en-US" dirty="0">
                <a:latin typeface="Times"/>
                <a:cs typeface="Times"/>
              </a:endParaRPr>
            </a:p>
          </p:txBody>
        </p:sp>
      </p:grpSp>
      <p:sp>
        <p:nvSpPr>
          <p:cNvPr id="13" name="Date Placeholder 12"/>
          <p:cNvSpPr>
            <a:spLocks noGrp="1"/>
          </p:cNvSpPr>
          <p:nvPr>
            <p:ph type="dt" sz="half" idx="10"/>
          </p:nvPr>
        </p:nvSpPr>
        <p:spPr/>
        <p:txBody>
          <a:bodyPr/>
          <a:lstStyle/>
          <a:p>
            <a:fld id="{5F7A3FCE-124C-3841-AF71-B5DD7A14BC6B}" type="datetime3">
              <a:rPr lang="en-US" smtClean="0"/>
              <a:t>21 October 2015</a:t>
            </a:fld>
            <a:endParaRPr lang="en-US"/>
          </a:p>
        </p:txBody>
      </p:sp>
      <p:sp>
        <p:nvSpPr>
          <p:cNvPr id="14" name="Footer Placeholder 13"/>
          <p:cNvSpPr>
            <a:spLocks noGrp="1"/>
          </p:cNvSpPr>
          <p:nvPr>
            <p:ph type="ftr" sz="quarter" idx="11"/>
          </p:nvPr>
        </p:nvSpPr>
        <p:spPr/>
        <p:txBody>
          <a:bodyPr/>
          <a:lstStyle/>
          <a:p>
            <a:r>
              <a:rPr lang="en-US" smtClean="0"/>
              <a:t>Calorimetry laboratory</a:t>
            </a:r>
            <a:endParaRPr lang="en-US"/>
          </a:p>
        </p:txBody>
      </p:sp>
      <p:sp>
        <p:nvSpPr>
          <p:cNvPr id="15" name="Slide Number Placeholder 14"/>
          <p:cNvSpPr>
            <a:spLocks noGrp="1"/>
          </p:cNvSpPr>
          <p:nvPr>
            <p:ph type="sldNum" sz="quarter" idx="12"/>
          </p:nvPr>
        </p:nvSpPr>
        <p:spPr/>
        <p:txBody>
          <a:bodyPr/>
          <a:lstStyle/>
          <a:p>
            <a:fld id="{93257DD4-73D3-A044-8627-DBB033BD95FC}" type="slidenum">
              <a:rPr lang="en-US" smtClean="0"/>
              <a:t>8</a:t>
            </a:fld>
            <a:endParaRPr lang="en-US"/>
          </a:p>
        </p:txBody>
      </p:sp>
    </p:spTree>
    <p:extLst>
      <p:ext uri="{BB962C8B-B14F-4D97-AF65-F5344CB8AC3E}">
        <p14:creationId xmlns:p14="http://schemas.microsoft.com/office/powerpoint/2010/main" val="23712744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Polarization Scheme</a:t>
            </a:r>
            <a:endParaRPr lang="en-US" dirty="0"/>
          </a:p>
        </p:txBody>
      </p:sp>
      <p:sp>
        <p:nvSpPr>
          <p:cNvPr id="3" name="Content Placeholder 2"/>
          <p:cNvSpPr>
            <a:spLocks noGrp="1"/>
          </p:cNvSpPr>
          <p:nvPr>
            <p:ph idx="1"/>
          </p:nvPr>
        </p:nvSpPr>
        <p:spPr>
          <a:xfrm>
            <a:off x="457200" y="1427004"/>
            <a:ext cx="8229600" cy="1995381"/>
          </a:xfrm>
        </p:spPr>
        <p:txBody>
          <a:bodyPr>
            <a:normAutofit/>
          </a:bodyPr>
          <a:lstStyle/>
          <a:p>
            <a:pPr algn="just"/>
            <a:r>
              <a:rPr lang="en-US" sz="2400" dirty="0" smtClean="0"/>
              <a:t>We will use a simple RC filter and we will connect the output directly to the 50 Ohm of the DAQ.</a:t>
            </a:r>
          </a:p>
        </p:txBody>
      </p:sp>
      <p:grpSp>
        <p:nvGrpSpPr>
          <p:cNvPr id="30" name="Group 29"/>
          <p:cNvGrpSpPr/>
          <p:nvPr/>
        </p:nvGrpSpPr>
        <p:grpSpPr>
          <a:xfrm>
            <a:off x="667663" y="2602605"/>
            <a:ext cx="3745695" cy="2768341"/>
            <a:chOff x="457200" y="2602605"/>
            <a:chExt cx="3745695" cy="2768341"/>
          </a:xfrm>
        </p:grpSpPr>
        <p:pic>
          <p:nvPicPr>
            <p:cNvPr id="4" name="Picture 3" descr="Screen Shot 2015-10-20 at 18.22.2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602605"/>
              <a:ext cx="2146300" cy="2184400"/>
            </a:xfrm>
            <a:prstGeom prst="rect">
              <a:avLst/>
            </a:prstGeom>
          </p:spPr>
        </p:pic>
        <p:pic>
          <p:nvPicPr>
            <p:cNvPr id="13" name="Picture 12" descr="Screen Shot 2015-10-20 at 18.22.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399" y="4926446"/>
              <a:ext cx="711200" cy="444500"/>
            </a:xfrm>
            <a:prstGeom prst="rect">
              <a:avLst/>
            </a:prstGeom>
          </p:spPr>
        </p:pic>
        <p:sp>
          <p:nvSpPr>
            <p:cNvPr id="16" name="Can 15"/>
            <p:cNvSpPr/>
            <p:nvPr/>
          </p:nvSpPr>
          <p:spPr>
            <a:xfrm rot="5400000">
              <a:off x="2389623" y="4076045"/>
              <a:ext cx="207121" cy="1494517"/>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1623069" y="4800741"/>
              <a:ext cx="1793918" cy="0"/>
            </a:xfrm>
            <a:prstGeom prst="line">
              <a:avLst/>
            </a:prstGeom>
            <a:ln>
              <a:solidFill>
                <a:srgbClr val="000000"/>
              </a:solidFill>
              <a:prstDash val="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623069" y="4926446"/>
              <a:ext cx="141965" cy="0"/>
            </a:xfrm>
            <a:prstGeom prst="line">
              <a:avLst/>
            </a:prstGeom>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3297393" y="4333766"/>
              <a:ext cx="905502" cy="677685"/>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Times"/>
                  <a:cs typeface="Times"/>
                </a:rPr>
                <a:t>DAQ</a:t>
              </a:r>
              <a:endParaRPr lang="en-US" dirty="0">
                <a:latin typeface="Times"/>
                <a:cs typeface="Times"/>
              </a:endParaRPr>
            </a:p>
          </p:txBody>
        </p:sp>
      </p:grpSp>
      <p:sp>
        <p:nvSpPr>
          <p:cNvPr id="31" name="Date Placeholder 30"/>
          <p:cNvSpPr>
            <a:spLocks noGrp="1"/>
          </p:cNvSpPr>
          <p:nvPr>
            <p:ph type="dt" sz="half" idx="10"/>
          </p:nvPr>
        </p:nvSpPr>
        <p:spPr/>
        <p:txBody>
          <a:bodyPr/>
          <a:lstStyle/>
          <a:p>
            <a:fld id="{E75C8F38-467C-3049-B6B2-0E267B69F546}" type="datetime3">
              <a:rPr lang="en-US" smtClean="0"/>
              <a:t>21 October 2015</a:t>
            </a:fld>
            <a:endParaRPr lang="en-US"/>
          </a:p>
        </p:txBody>
      </p:sp>
      <p:sp>
        <p:nvSpPr>
          <p:cNvPr id="32" name="Footer Placeholder 31"/>
          <p:cNvSpPr>
            <a:spLocks noGrp="1"/>
          </p:cNvSpPr>
          <p:nvPr>
            <p:ph type="ftr" sz="quarter" idx="11"/>
          </p:nvPr>
        </p:nvSpPr>
        <p:spPr/>
        <p:txBody>
          <a:bodyPr/>
          <a:lstStyle/>
          <a:p>
            <a:r>
              <a:rPr lang="en-US" smtClean="0"/>
              <a:t>Calorimetry laboratory</a:t>
            </a:r>
            <a:endParaRPr lang="en-US"/>
          </a:p>
        </p:txBody>
      </p:sp>
      <p:sp>
        <p:nvSpPr>
          <p:cNvPr id="33" name="Slide Number Placeholder 32"/>
          <p:cNvSpPr>
            <a:spLocks noGrp="1"/>
          </p:cNvSpPr>
          <p:nvPr>
            <p:ph type="sldNum" sz="quarter" idx="12"/>
          </p:nvPr>
        </p:nvSpPr>
        <p:spPr/>
        <p:txBody>
          <a:bodyPr/>
          <a:lstStyle/>
          <a:p>
            <a:fld id="{93257DD4-73D3-A044-8627-DBB033BD95FC}" type="slidenum">
              <a:rPr lang="en-US" smtClean="0"/>
              <a:t>9</a:t>
            </a:fld>
            <a:endParaRPr lang="en-US"/>
          </a:p>
        </p:txBody>
      </p:sp>
    </p:spTree>
    <p:extLst>
      <p:ext uri="{BB962C8B-B14F-4D97-AF65-F5344CB8AC3E}">
        <p14:creationId xmlns:p14="http://schemas.microsoft.com/office/powerpoint/2010/main" val="203255341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6190"/>
          </a:xfrm>
        </p:spPr>
        <p:txBody>
          <a:bodyPr/>
          <a:lstStyle/>
          <a:p>
            <a:r>
              <a:rPr lang="en-US" dirty="0" smtClean="0"/>
              <a:t>PDE</a:t>
            </a:r>
            <a:endParaRPr lang="en-US" dirty="0"/>
          </a:p>
        </p:txBody>
      </p:sp>
      <p:sp>
        <p:nvSpPr>
          <p:cNvPr id="3" name="Content Placeholder 2"/>
          <p:cNvSpPr>
            <a:spLocks noGrp="1"/>
          </p:cNvSpPr>
          <p:nvPr>
            <p:ph idx="1"/>
          </p:nvPr>
        </p:nvSpPr>
        <p:spPr>
          <a:xfrm>
            <a:off x="457200" y="1194453"/>
            <a:ext cx="8009875" cy="3692147"/>
          </a:xfrm>
        </p:spPr>
        <p:txBody>
          <a:bodyPr>
            <a:normAutofit/>
          </a:bodyPr>
          <a:lstStyle/>
          <a:p>
            <a:pPr marL="0" indent="0" algn="just">
              <a:buNone/>
            </a:pPr>
            <a:r>
              <a:rPr lang="en-US" sz="2400" dirty="0" smtClean="0"/>
              <a:t>The photon detection efficiency is the product of 3 components</a:t>
            </a:r>
            <a:r>
              <a:rPr lang="en-US" sz="2400" dirty="0" smtClean="0"/>
              <a:t>:</a:t>
            </a:r>
          </a:p>
          <a:p>
            <a:pPr algn="just"/>
            <a:endParaRPr lang="en-US" sz="1000" dirty="0" smtClean="0"/>
          </a:p>
          <a:p>
            <a:pPr marL="0" indent="0" algn="just">
              <a:buNone/>
            </a:pPr>
            <a:r>
              <a:rPr lang="en-US" sz="2400" dirty="0" smtClean="0"/>
              <a:t>1) The </a:t>
            </a:r>
            <a:r>
              <a:rPr lang="en-US" sz="2400" dirty="0" smtClean="0"/>
              <a:t>quantum efficiency @ the silicon surface</a:t>
            </a:r>
          </a:p>
          <a:p>
            <a:pPr marL="0" indent="0" algn="just">
              <a:buNone/>
            </a:pPr>
            <a:r>
              <a:rPr lang="en-US" sz="2400" dirty="0" smtClean="0"/>
              <a:t>2)The </a:t>
            </a:r>
            <a:r>
              <a:rPr lang="en-US" sz="2400" dirty="0" smtClean="0"/>
              <a:t>“filling factor” of active area with respect to the total area of the MPPC</a:t>
            </a:r>
          </a:p>
          <a:p>
            <a:pPr marL="0" indent="0" algn="just">
              <a:buNone/>
            </a:pPr>
            <a:r>
              <a:rPr lang="en-US" sz="2400" dirty="0" smtClean="0"/>
              <a:t>3)The </a:t>
            </a:r>
            <a:r>
              <a:rPr lang="en-US" sz="2400" dirty="0" smtClean="0"/>
              <a:t>avalanche probability (that is function of </a:t>
            </a:r>
            <a:r>
              <a:rPr lang="en-US" sz="2400" dirty="0" err="1" smtClean="0"/>
              <a:t>Vbias</a:t>
            </a:r>
            <a:r>
              <a:rPr lang="en-US" sz="2400" dirty="0" smtClean="0"/>
              <a:t>)</a:t>
            </a:r>
          </a:p>
          <a:p>
            <a:pPr marL="0" indent="0" algn="just">
              <a:buNone/>
            </a:pPr>
            <a:endParaRPr lang="en-US" sz="2400" dirty="0"/>
          </a:p>
        </p:txBody>
      </p:sp>
      <p:sp>
        <p:nvSpPr>
          <p:cNvPr id="4" name="Date Placeholder 3"/>
          <p:cNvSpPr>
            <a:spLocks noGrp="1"/>
          </p:cNvSpPr>
          <p:nvPr>
            <p:ph type="dt" sz="half" idx="10"/>
          </p:nvPr>
        </p:nvSpPr>
        <p:spPr/>
        <p:txBody>
          <a:bodyPr/>
          <a:lstStyle/>
          <a:p>
            <a:fld id="{9C991CF9-20A9-EA43-ADE6-77C338AFF237}"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10</a:t>
            </a:fld>
            <a:endParaRPr lang="en-US"/>
          </a:p>
        </p:txBody>
      </p:sp>
      <p:pic>
        <p:nvPicPr>
          <p:cNvPr id="8" name="Picture 7" descr="Screen Shot 2015-10-21 at 11.08.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2605" y="3572165"/>
            <a:ext cx="3229236" cy="3021217"/>
          </a:xfrm>
          <a:prstGeom prst="rect">
            <a:avLst/>
          </a:prstGeom>
        </p:spPr>
      </p:pic>
    </p:spTree>
    <p:extLst>
      <p:ext uri="{BB962C8B-B14F-4D97-AF65-F5344CB8AC3E}">
        <p14:creationId xmlns:p14="http://schemas.microsoft.com/office/powerpoint/2010/main" val="2181286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MPPC Dynamic Range</a:t>
            </a:r>
            <a:endParaRPr lang="en-US" dirty="0"/>
          </a:p>
        </p:txBody>
      </p:sp>
      <p:sp>
        <p:nvSpPr>
          <p:cNvPr id="3" name="Content Placeholder 2"/>
          <p:cNvSpPr>
            <a:spLocks noGrp="1"/>
          </p:cNvSpPr>
          <p:nvPr>
            <p:ph idx="1"/>
          </p:nvPr>
        </p:nvSpPr>
        <p:spPr>
          <a:xfrm>
            <a:off x="457200" y="1292296"/>
            <a:ext cx="8229600" cy="5064054"/>
          </a:xfrm>
        </p:spPr>
        <p:txBody>
          <a:bodyPr>
            <a:noAutofit/>
          </a:bodyPr>
          <a:lstStyle/>
          <a:p>
            <a:pPr algn="just"/>
            <a:r>
              <a:rPr lang="en-US" sz="2400" dirty="0" smtClean="0"/>
              <a:t>The MPPC is by construction a “digital” device. We can count single “photons” with a good amplifier but if two photons impinge in the same pixel the response is proportional to one ( inside the so called recovery time”)</a:t>
            </a:r>
          </a:p>
          <a:p>
            <a:pPr algn="just"/>
            <a:endParaRPr lang="en-US" sz="2400" dirty="0" smtClean="0"/>
          </a:p>
          <a:p>
            <a:pPr algn="just"/>
            <a:r>
              <a:rPr lang="en-US" sz="2400" dirty="0" smtClean="0"/>
              <a:t>The MPPC response for </a:t>
            </a:r>
            <a:r>
              <a:rPr lang="en-US" sz="2400" dirty="0"/>
              <a:t>simultaneously incident photons is determined by the number of pixels and photon detection efficiency of the MPPC. As the number of incident photons increases, two or more photons begin to enter one pixel. Even when two or more photons enter one pixel, each pixel can only detect whether or not the photons entered the MPPC. This means that the output linearity degrades as the number of incident photons increases. </a:t>
            </a:r>
          </a:p>
        </p:txBody>
      </p:sp>
      <p:sp>
        <p:nvSpPr>
          <p:cNvPr id="5" name="Date Placeholder 4"/>
          <p:cNvSpPr>
            <a:spLocks noGrp="1"/>
          </p:cNvSpPr>
          <p:nvPr>
            <p:ph type="dt" sz="half" idx="10"/>
          </p:nvPr>
        </p:nvSpPr>
        <p:spPr/>
        <p:txBody>
          <a:bodyPr/>
          <a:lstStyle/>
          <a:p>
            <a:fld id="{C88CF3AC-A337-7C4C-AF4F-6ABA875F2E6A}" type="datetime3">
              <a:rPr lang="en-US" smtClean="0"/>
              <a:t>21 October 2015</a:t>
            </a:fld>
            <a:endParaRPr lang="en-US"/>
          </a:p>
        </p:txBody>
      </p:sp>
      <p:sp>
        <p:nvSpPr>
          <p:cNvPr id="6" name="Footer Placeholder 5"/>
          <p:cNvSpPr>
            <a:spLocks noGrp="1"/>
          </p:cNvSpPr>
          <p:nvPr>
            <p:ph type="ftr" sz="quarter" idx="11"/>
          </p:nvPr>
        </p:nvSpPr>
        <p:spPr/>
        <p:txBody>
          <a:bodyPr/>
          <a:lstStyle/>
          <a:p>
            <a:r>
              <a:rPr lang="en-US" smtClean="0"/>
              <a:t>Calorimetry laboratory</a:t>
            </a:r>
            <a:endParaRPr lang="en-US"/>
          </a:p>
        </p:txBody>
      </p:sp>
      <p:sp>
        <p:nvSpPr>
          <p:cNvPr id="7" name="Slide Number Placeholder 6"/>
          <p:cNvSpPr>
            <a:spLocks noGrp="1"/>
          </p:cNvSpPr>
          <p:nvPr>
            <p:ph type="sldNum" sz="quarter" idx="12"/>
          </p:nvPr>
        </p:nvSpPr>
        <p:spPr/>
        <p:txBody>
          <a:bodyPr/>
          <a:lstStyle/>
          <a:p>
            <a:fld id="{93257DD4-73D3-A044-8627-DBB033BD95FC}" type="slidenum">
              <a:rPr lang="en-US" smtClean="0"/>
              <a:t>11</a:t>
            </a:fld>
            <a:endParaRPr lang="en-US"/>
          </a:p>
        </p:txBody>
      </p:sp>
    </p:spTree>
    <p:extLst>
      <p:ext uri="{BB962C8B-B14F-4D97-AF65-F5344CB8AC3E}">
        <p14:creationId xmlns:p14="http://schemas.microsoft.com/office/powerpoint/2010/main" val="41861461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ge_vs_Npe.pdf"/>
          <p:cNvPicPr>
            <a:picLocks noChangeAspect="1"/>
          </p:cNvPicPr>
          <p:nvPr/>
        </p:nvPicPr>
        <p:blipFill rotWithShape="1">
          <a:blip r:embed="rId2">
            <a:extLst>
              <a:ext uri="{28A0092B-C50C-407E-A947-70E740481C1C}">
                <a14:useLocalDpi xmlns:a14="http://schemas.microsoft.com/office/drawing/2010/main" val="0"/>
              </a:ext>
            </a:extLst>
          </a:blip>
          <a:srcRect l="6234"/>
          <a:stretch/>
        </p:blipFill>
        <p:spPr>
          <a:xfrm rot="5400000">
            <a:off x="5743365" y="2773771"/>
            <a:ext cx="2963715" cy="3837555"/>
          </a:xfrm>
          <a:prstGeom prst="rect">
            <a:avLst/>
          </a:prstGeom>
        </p:spPr>
      </p:pic>
      <p:sp>
        <p:nvSpPr>
          <p:cNvPr id="2" name="Title 1"/>
          <p:cNvSpPr>
            <a:spLocks noGrp="1"/>
          </p:cNvSpPr>
          <p:nvPr>
            <p:ph type="title"/>
          </p:nvPr>
        </p:nvSpPr>
        <p:spPr>
          <a:xfrm>
            <a:off x="457200" y="24466"/>
            <a:ext cx="8229600" cy="1143000"/>
          </a:xfrm>
        </p:spPr>
        <p:txBody>
          <a:bodyPr/>
          <a:lstStyle/>
          <a:p>
            <a:r>
              <a:rPr lang="en-US" dirty="0" smtClean="0"/>
              <a:t>Second part of the experience</a:t>
            </a:r>
            <a:endParaRPr lang="en-US" dirty="0"/>
          </a:p>
        </p:txBody>
      </p:sp>
      <p:sp>
        <p:nvSpPr>
          <p:cNvPr id="3" name="Content Placeholder 2"/>
          <p:cNvSpPr>
            <a:spLocks noGrp="1"/>
          </p:cNvSpPr>
          <p:nvPr>
            <p:ph idx="1"/>
          </p:nvPr>
        </p:nvSpPr>
        <p:spPr>
          <a:xfrm>
            <a:off x="457200" y="1427004"/>
            <a:ext cx="8229600" cy="4525963"/>
          </a:xfrm>
        </p:spPr>
        <p:txBody>
          <a:bodyPr>
            <a:normAutofit/>
          </a:bodyPr>
          <a:lstStyle/>
          <a:p>
            <a:pPr algn="just"/>
            <a:r>
              <a:rPr lang="en-US" sz="2400" b="1" dirty="0" smtClean="0"/>
              <a:t>In the second part of the experience you will measure the MPPC  linearity by changing the light using a graduated polaroid and acquiring a signal with a Caen Flash ADC.</a:t>
            </a:r>
            <a:endParaRPr lang="en-US" sz="2400" b="1" dirty="0"/>
          </a:p>
        </p:txBody>
      </p:sp>
      <p:sp>
        <p:nvSpPr>
          <p:cNvPr id="17" name="Date Placeholder 16"/>
          <p:cNvSpPr>
            <a:spLocks noGrp="1"/>
          </p:cNvSpPr>
          <p:nvPr>
            <p:ph type="dt" sz="half" idx="10"/>
          </p:nvPr>
        </p:nvSpPr>
        <p:spPr/>
        <p:txBody>
          <a:bodyPr/>
          <a:lstStyle/>
          <a:p>
            <a:fld id="{1EC0DD34-4450-1847-84FF-FF5954EBB73D}" type="datetime3">
              <a:rPr lang="en-US" smtClean="0"/>
              <a:t>21 October 2015</a:t>
            </a:fld>
            <a:endParaRPr lang="en-US"/>
          </a:p>
        </p:txBody>
      </p:sp>
      <p:sp>
        <p:nvSpPr>
          <p:cNvPr id="18" name="Footer Placeholder 17"/>
          <p:cNvSpPr>
            <a:spLocks noGrp="1"/>
          </p:cNvSpPr>
          <p:nvPr>
            <p:ph type="ftr" sz="quarter" idx="11"/>
          </p:nvPr>
        </p:nvSpPr>
        <p:spPr/>
        <p:txBody>
          <a:bodyPr/>
          <a:lstStyle/>
          <a:p>
            <a:r>
              <a:rPr lang="en-US" smtClean="0"/>
              <a:t>Calorimetry laboratory</a:t>
            </a:r>
            <a:endParaRPr lang="en-US"/>
          </a:p>
        </p:txBody>
      </p:sp>
      <p:sp>
        <p:nvSpPr>
          <p:cNvPr id="19" name="Slide Number Placeholder 18"/>
          <p:cNvSpPr>
            <a:spLocks noGrp="1"/>
          </p:cNvSpPr>
          <p:nvPr>
            <p:ph type="sldNum" sz="quarter" idx="12"/>
          </p:nvPr>
        </p:nvSpPr>
        <p:spPr/>
        <p:txBody>
          <a:bodyPr/>
          <a:lstStyle/>
          <a:p>
            <a:fld id="{93257DD4-73D3-A044-8627-DBB033BD95FC}" type="slidenum">
              <a:rPr lang="en-US" smtClean="0"/>
              <a:t>12</a:t>
            </a:fld>
            <a:endParaRPr lang="en-US"/>
          </a:p>
        </p:txBody>
      </p:sp>
      <p:pic>
        <p:nvPicPr>
          <p:cNvPr id="11" name="Picture 10" descr="Screen Shot 2015-10-20 at 18.30.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46704"/>
            <a:ext cx="5306445" cy="2039761"/>
          </a:xfrm>
          <a:prstGeom prst="rect">
            <a:avLst/>
          </a:prstGeom>
        </p:spPr>
      </p:pic>
      <p:sp>
        <p:nvSpPr>
          <p:cNvPr id="5" name="Rectangle 4"/>
          <p:cNvSpPr/>
          <p:nvPr/>
        </p:nvSpPr>
        <p:spPr>
          <a:xfrm>
            <a:off x="6019800" y="4752087"/>
            <a:ext cx="2767329" cy="369332"/>
          </a:xfrm>
          <a:prstGeom prst="rect">
            <a:avLst/>
          </a:prstGeom>
        </p:spPr>
        <p:txBody>
          <a:bodyPr wrap="none">
            <a:spAutoFit/>
          </a:bodyPr>
          <a:lstStyle/>
          <a:p>
            <a:r>
              <a:rPr lang="en-US" dirty="0"/>
              <a:t>[0]*(1-exp(-([1]*x+[2])/[3]))</a:t>
            </a:r>
          </a:p>
        </p:txBody>
      </p:sp>
    </p:spTree>
    <p:extLst>
      <p:ext uri="{BB962C8B-B14F-4D97-AF65-F5344CB8AC3E}">
        <p14:creationId xmlns:p14="http://schemas.microsoft.com/office/powerpoint/2010/main" val="524589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66"/>
            <a:ext cx="8229600" cy="1143000"/>
          </a:xfrm>
        </p:spPr>
        <p:txBody>
          <a:bodyPr/>
          <a:lstStyle/>
          <a:p>
            <a:r>
              <a:rPr lang="en-US" dirty="0" smtClean="0"/>
              <a:t>Second part of the experience</a:t>
            </a:r>
            <a:endParaRPr lang="en-US" dirty="0"/>
          </a:p>
        </p:txBody>
      </p:sp>
      <p:sp>
        <p:nvSpPr>
          <p:cNvPr id="3" name="Content Placeholder 2"/>
          <p:cNvSpPr>
            <a:spLocks noGrp="1"/>
          </p:cNvSpPr>
          <p:nvPr>
            <p:ph idx="1"/>
          </p:nvPr>
        </p:nvSpPr>
        <p:spPr>
          <a:xfrm>
            <a:off x="457200" y="1427004"/>
            <a:ext cx="8229600" cy="4525963"/>
          </a:xfrm>
        </p:spPr>
        <p:txBody>
          <a:bodyPr>
            <a:normAutofit/>
          </a:bodyPr>
          <a:lstStyle/>
          <a:p>
            <a:pPr algn="just"/>
            <a:r>
              <a:rPr lang="en-US" sz="2400" b="1" dirty="0" smtClean="0"/>
              <a:t>In the second part of the experience you will measure the MPPC  linearity by changing the light using a graduated polaroid and acquiring a signal with a Caen Flash ADC.</a:t>
            </a:r>
            <a:endParaRPr lang="en-US" sz="2400" b="1" dirty="0"/>
          </a:p>
        </p:txBody>
      </p:sp>
      <p:sp>
        <p:nvSpPr>
          <p:cNvPr id="17" name="Date Placeholder 16"/>
          <p:cNvSpPr>
            <a:spLocks noGrp="1"/>
          </p:cNvSpPr>
          <p:nvPr>
            <p:ph type="dt" sz="half" idx="10"/>
          </p:nvPr>
        </p:nvSpPr>
        <p:spPr/>
        <p:txBody>
          <a:bodyPr/>
          <a:lstStyle/>
          <a:p>
            <a:fld id="{1EC0DD34-4450-1847-84FF-FF5954EBB73D}" type="datetime3">
              <a:rPr lang="en-US" smtClean="0"/>
              <a:t>21 October 2015</a:t>
            </a:fld>
            <a:endParaRPr lang="en-US"/>
          </a:p>
        </p:txBody>
      </p:sp>
      <p:sp>
        <p:nvSpPr>
          <p:cNvPr id="18" name="Footer Placeholder 17"/>
          <p:cNvSpPr>
            <a:spLocks noGrp="1"/>
          </p:cNvSpPr>
          <p:nvPr>
            <p:ph type="ftr" sz="quarter" idx="11"/>
          </p:nvPr>
        </p:nvSpPr>
        <p:spPr/>
        <p:txBody>
          <a:bodyPr/>
          <a:lstStyle/>
          <a:p>
            <a:r>
              <a:rPr lang="en-US" smtClean="0"/>
              <a:t>Calorimetry laboratory</a:t>
            </a:r>
            <a:endParaRPr lang="en-US"/>
          </a:p>
        </p:txBody>
      </p:sp>
      <p:sp>
        <p:nvSpPr>
          <p:cNvPr id="19" name="Slide Number Placeholder 18"/>
          <p:cNvSpPr>
            <a:spLocks noGrp="1"/>
          </p:cNvSpPr>
          <p:nvPr>
            <p:ph type="sldNum" sz="quarter" idx="12"/>
          </p:nvPr>
        </p:nvSpPr>
        <p:spPr/>
        <p:txBody>
          <a:bodyPr/>
          <a:lstStyle/>
          <a:p>
            <a:fld id="{93257DD4-73D3-A044-8627-DBB033BD95FC}" type="slidenum">
              <a:rPr lang="en-US" smtClean="0"/>
              <a:t>13</a:t>
            </a:fld>
            <a:endParaRPr lang="en-US"/>
          </a:p>
        </p:txBody>
      </p:sp>
      <p:pic>
        <p:nvPicPr>
          <p:cNvPr id="11" name="Picture 10" descr="Screen Shot 2015-10-20 at 18.3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46704"/>
            <a:ext cx="5306445" cy="2039761"/>
          </a:xfrm>
          <a:prstGeom prst="rect">
            <a:avLst/>
          </a:prstGeom>
        </p:spPr>
      </p:pic>
      <p:pic>
        <p:nvPicPr>
          <p:cNvPr id="7" name="Picture 6" descr="pea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202" y="3228726"/>
            <a:ext cx="3519857" cy="2892756"/>
          </a:xfrm>
          <a:prstGeom prst="rect">
            <a:avLst/>
          </a:prstGeom>
        </p:spPr>
      </p:pic>
    </p:spTree>
    <p:extLst>
      <p:ext uri="{BB962C8B-B14F-4D97-AF65-F5344CB8AC3E}">
        <p14:creationId xmlns:p14="http://schemas.microsoft.com/office/powerpoint/2010/main" val="34990020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64"/>
            <a:ext cx="8229600" cy="1143000"/>
          </a:xfrm>
        </p:spPr>
        <p:txBody>
          <a:bodyPr/>
          <a:lstStyle/>
          <a:p>
            <a:r>
              <a:rPr lang="en-US" dirty="0" smtClean="0"/>
              <a:t>How to run/analyze</a:t>
            </a:r>
            <a:endParaRPr lang="en-US" dirty="0"/>
          </a:p>
        </p:txBody>
      </p:sp>
      <p:sp>
        <p:nvSpPr>
          <p:cNvPr id="3" name="Content Placeholder 2"/>
          <p:cNvSpPr>
            <a:spLocks noGrp="1"/>
          </p:cNvSpPr>
          <p:nvPr>
            <p:ph idx="1"/>
          </p:nvPr>
        </p:nvSpPr>
        <p:spPr>
          <a:xfrm>
            <a:off x="457200" y="1359570"/>
            <a:ext cx="8229600" cy="4525963"/>
          </a:xfrm>
        </p:spPr>
        <p:txBody>
          <a:bodyPr>
            <a:noAutofit/>
          </a:bodyPr>
          <a:lstStyle/>
          <a:p>
            <a:pPr marL="0" indent="0">
              <a:buNone/>
            </a:pPr>
            <a:r>
              <a:rPr lang="en-US" sz="1400" dirty="0" smtClean="0"/>
              <a:t>1. </a:t>
            </a:r>
            <a:r>
              <a:rPr lang="en-US" sz="1400" dirty="0"/>
              <a:t>data </a:t>
            </a:r>
            <a:r>
              <a:rPr lang="en-US" sz="1400" dirty="0" smtClean="0"/>
              <a:t>taking</a:t>
            </a:r>
            <a:endParaRPr lang="en-US" sz="1400" dirty="0"/>
          </a:p>
          <a:p>
            <a:pPr marL="0" indent="0">
              <a:buNone/>
            </a:pPr>
            <a:r>
              <a:rPr lang="en-US" sz="1400" dirty="0"/>
              <a:t>   create sub-directory where data will be stored:</a:t>
            </a:r>
          </a:p>
          <a:p>
            <a:pPr marL="0" indent="0">
              <a:buNone/>
            </a:pPr>
            <a:r>
              <a:rPr lang="en-US" sz="1400" dirty="0"/>
              <a:t>   &gt; </a:t>
            </a:r>
            <a:r>
              <a:rPr lang="en-US" sz="1400" dirty="0" err="1"/>
              <a:t>godata</a:t>
            </a:r>
            <a:endParaRPr lang="en-US" sz="1400" dirty="0"/>
          </a:p>
          <a:p>
            <a:pPr marL="0" indent="0">
              <a:buNone/>
            </a:pPr>
            <a:r>
              <a:rPr lang="en-US" sz="1400" dirty="0"/>
              <a:t>   &gt; </a:t>
            </a:r>
            <a:r>
              <a:rPr lang="en-US" sz="1400" dirty="0" err="1"/>
              <a:t>mkdir</a:t>
            </a:r>
            <a:r>
              <a:rPr lang="en-US" sz="1400" dirty="0"/>
              <a:t> "</a:t>
            </a:r>
            <a:r>
              <a:rPr lang="en-US" sz="1400" dirty="0" err="1" smtClean="0"/>
              <a:t>namedir</a:t>
            </a:r>
            <a:r>
              <a:rPr lang="en-US" sz="1400" dirty="0" smtClean="0"/>
              <a:t>”</a:t>
            </a:r>
            <a:endParaRPr lang="en-US" sz="1400" dirty="0"/>
          </a:p>
          <a:p>
            <a:pPr marL="0" indent="0">
              <a:buNone/>
            </a:pPr>
            <a:r>
              <a:rPr lang="en-US" sz="1400" dirty="0"/>
              <a:t>   &gt; godaq2</a:t>
            </a:r>
          </a:p>
          <a:p>
            <a:pPr marL="0" indent="0">
              <a:buNone/>
            </a:pPr>
            <a:r>
              <a:rPr lang="en-US" sz="1400" dirty="0"/>
              <a:t>   &gt; RUNDAQ3  start the DAQ program </a:t>
            </a:r>
          </a:p>
          <a:p>
            <a:pPr marL="0" indent="0">
              <a:buNone/>
            </a:pPr>
            <a:r>
              <a:rPr lang="en-US" sz="1400" dirty="0"/>
              <a:t>   answer questions: "</a:t>
            </a:r>
            <a:r>
              <a:rPr lang="en-US" sz="1400" dirty="0" err="1"/>
              <a:t>namedir</a:t>
            </a:r>
            <a:r>
              <a:rPr lang="en-US" sz="1400" dirty="0"/>
              <a:t>", number of events, number of positions/runs</a:t>
            </a:r>
          </a:p>
          <a:p>
            <a:pPr marL="0" indent="0">
              <a:buNone/>
            </a:pPr>
            <a:r>
              <a:rPr lang="en-US" sz="1400" dirty="0"/>
              <a:t>   </a:t>
            </a:r>
            <a:r>
              <a:rPr lang="en-US" sz="1400" dirty="0" err="1"/>
              <a:t>shift+W</a:t>
            </a:r>
            <a:r>
              <a:rPr lang="en-US" sz="1400" dirty="0"/>
              <a:t> to write on disk</a:t>
            </a:r>
          </a:p>
          <a:p>
            <a:pPr marL="0" indent="0">
              <a:buNone/>
            </a:pPr>
            <a:r>
              <a:rPr lang="en-US" sz="1400" dirty="0"/>
              <a:t>   S to start/stop</a:t>
            </a:r>
          </a:p>
          <a:p>
            <a:pPr marL="0" indent="0">
              <a:buNone/>
            </a:pPr>
            <a:r>
              <a:rPr lang="en-US" sz="1400" dirty="0"/>
              <a:t>   return to move to next position/next run</a:t>
            </a:r>
          </a:p>
          <a:p>
            <a:pPr marL="0" indent="0">
              <a:buNone/>
            </a:pPr>
            <a:endParaRPr lang="en-US" sz="1400" dirty="0"/>
          </a:p>
          <a:p>
            <a:pPr marL="0" indent="0">
              <a:buNone/>
            </a:pPr>
            <a:r>
              <a:rPr lang="en-US" sz="1400" dirty="0" smtClean="0"/>
              <a:t>2. </a:t>
            </a:r>
            <a:r>
              <a:rPr lang="en-US" sz="1400" dirty="0"/>
              <a:t>how to start </a:t>
            </a:r>
            <a:r>
              <a:rPr lang="en-US" sz="1400" dirty="0" smtClean="0"/>
              <a:t>root</a:t>
            </a:r>
            <a:endParaRPr lang="en-US" sz="1400" dirty="0"/>
          </a:p>
          <a:p>
            <a:pPr marL="0" indent="0">
              <a:buNone/>
            </a:pPr>
            <a:r>
              <a:rPr lang="en-US" sz="1400" dirty="0"/>
              <a:t>   &gt; root -l</a:t>
            </a:r>
          </a:p>
          <a:p>
            <a:pPr marL="0" indent="0">
              <a:buNone/>
            </a:pPr>
            <a:endParaRPr lang="en-US" sz="1400" dirty="0"/>
          </a:p>
          <a:p>
            <a:pPr marL="0" indent="0">
              <a:buNone/>
            </a:pPr>
            <a:r>
              <a:rPr lang="en-US" sz="1400" dirty="0" smtClean="0"/>
              <a:t>3. </a:t>
            </a:r>
            <a:r>
              <a:rPr lang="en-US" sz="1400" dirty="0"/>
              <a:t>how to create </a:t>
            </a:r>
            <a:r>
              <a:rPr lang="en-US" sz="1400" dirty="0" err="1"/>
              <a:t>roottoples</a:t>
            </a:r>
            <a:r>
              <a:rPr lang="en-US" sz="1400" dirty="0"/>
              <a:t> (FOR LED/LASER with 0-400 ns integration</a:t>
            </a:r>
            <a:r>
              <a:rPr lang="en-US" sz="1400" dirty="0" smtClean="0"/>
              <a:t>)</a:t>
            </a:r>
            <a:endParaRPr lang="en-US" sz="1400" dirty="0"/>
          </a:p>
          <a:p>
            <a:pPr marL="0" indent="0">
              <a:buNone/>
            </a:pPr>
            <a:r>
              <a:rPr lang="en-US" sz="1400" dirty="0"/>
              <a:t>   &gt; </a:t>
            </a:r>
            <a:r>
              <a:rPr lang="en-US" sz="1400" dirty="0" err="1"/>
              <a:t>goroot</a:t>
            </a:r>
            <a:endParaRPr lang="en-US" sz="1400" dirty="0"/>
          </a:p>
          <a:p>
            <a:pPr marL="0" indent="0">
              <a:buNone/>
            </a:pPr>
            <a:r>
              <a:rPr lang="en-US" sz="1400" dirty="0"/>
              <a:t>   &gt; source </a:t>
            </a:r>
            <a:r>
              <a:rPr lang="en-US" sz="1400" dirty="0" err="1"/>
              <a:t>doroot_edit.csh</a:t>
            </a:r>
            <a:r>
              <a:rPr lang="en-US" sz="1400" dirty="0"/>
              <a:t> "</a:t>
            </a:r>
            <a:r>
              <a:rPr lang="en-US" sz="1400" dirty="0" err="1"/>
              <a:t>namedir</a:t>
            </a:r>
            <a:r>
              <a:rPr lang="en-US" sz="1400" dirty="0"/>
              <a:t>" "</a:t>
            </a:r>
            <a:r>
              <a:rPr lang="en-US" sz="1400" dirty="0" err="1"/>
              <a:t>Nfiles</a:t>
            </a:r>
            <a:r>
              <a:rPr lang="en-US" sz="1400" dirty="0"/>
              <a:t> (i.e. readout channels)"</a:t>
            </a:r>
          </a:p>
        </p:txBody>
      </p:sp>
      <p:sp>
        <p:nvSpPr>
          <p:cNvPr id="4" name="Date Placeholder 3"/>
          <p:cNvSpPr>
            <a:spLocks noGrp="1"/>
          </p:cNvSpPr>
          <p:nvPr>
            <p:ph type="dt" sz="half" idx="10"/>
          </p:nvPr>
        </p:nvSpPr>
        <p:spPr/>
        <p:txBody>
          <a:bodyPr/>
          <a:lstStyle/>
          <a:p>
            <a:fld id="{9C991CF9-20A9-EA43-ADE6-77C338AFF237}" type="datetime3">
              <a:rPr lang="en-US" smtClean="0"/>
              <a:t>21 October 2015</a:t>
            </a:fld>
            <a:endParaRPr lang="en-US"/>
          </a:p>
        </p:txBody>
      </p:sp>
      <p:sp>
        <p:nvSpPr>
          <p:cNvPr id="5" name="Footer Placeholder 4"/>
          <p:cNvSpPr>
            <a:spLocks noGrp="1"/>
          </p:cNvSpPr>
          <p:nvPr>
            <p:ph type="ftr" sz="quarter" idx="11"/>
          </p:nvPr>
        </p:nvSpPr>
        <p:spPr/>
        <p:txBody>
          <a:bodyPr/>
          <a:lstStyle/>
          <a:p>
            <a:r>
              <a:rPr lang="en-US" smtClean="0"/>
              <a:t>Calorimetry laboratory</a:t>
            </a:r>
            <a:endParaRPr lang="en-US"/>
          </a:p>
        </p:txBody>
      </p:sp>
      <p:sp>
        <p:nvSpPr>
          <p:cNvPr id="6" name="Slide Number Placeholder 5"/>
          <p:cNvSpPr>
            <a:spLocks noGrp="1"/>
          </p:cNvSpPr>
          <p:nvPr>
            <p:ph type="sldNum" sz="quarter" idx="12"/>
          </p:nvPr>
        </p:nvSpPr>
        <p:spPr/>
        <p:txBody>
          <a:bodyPr/>
          <a:lstStyle/>
          <a:p>
            <a:fld id="{93257DD4-73D3-A044-8627-DBB033BD95FC}" type="slidenum">
              <a:rPr lang="en-US" smtClean="0"/>
              <a:t>14</a:t>
            </a:fld>
            <a:endParaRPr lang="en-US"/>
          </a:p>
        </p:txBody>
      </p:sp>
    </p:spTree>
    <p:extLst>
      <p:ext uri="{BB962C8B-B14F-4D97-AF65-F5344CB8AC3E}">
        <p14:creationId xmlns:p14="http://schemas.microsoft.com/office/powerpoint/2010/main" val="271500151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408</TotalTime>
  <Words>947</Words>
  <Application>Microsoft Macintosh PowerPoint</Application>
  <PresentationFormat>On-screen Show (4:3)</PresentationFormat>
  <Paragraphs>112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Polarization and test of 1 mm2 Hamamatsu MPPC   Laboratory course: Day 2</vt:lpstr>
      <vt:lpstr>Experience Description</vt:lpstr>
      <vt:lpstr>APD </vt:lpstr>
      <vt:lpstr>I-V curve</vt:lpstr>
      <vt:lpstr>MPPC</vt:lpstr>
      <vt:lpstr>Quenching resistor</vt:lpstr>
      <vt:lpstr>Basic operation </vt:lpstr>
      <vt:lpstr>First part of the experience</vt:lpstr>
      <vt:lpstr>Polarization Scheme</vt:lpstr>
      <vt:lpstr>PDE</vt:lpstr>
      <vt:lpstr>MPPC Dynamic Range</vt:lpstr>
      <vt:lpstr>Second part of the experience</vt:lpstr>
      <vt:lpstr>Second part of the experience</vt:lpstr>
      <vt:lpstr>How to run/analyze</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Polarization and test of 1 mm2 Hamamatsu MPPC   Laboratory course: Day 3</dc:title>
  <dc:creator>ivano sarra</dc:creator>
  <cp:lastModifiedBy>ivano sarra</cp:lastModifiedBy>
  <cp:revision>30</cp:revision>
  <dcterms:created xsi:type="dcterms:W3CDTF">2015-10-20T14:42:35Z</dcterms:created>
  <dcterms:modified xsi:type="dcterms:W3CDTF">2015-10-21T12:54:15Z</dcterms:modified>
</cp:coreProperties>
</file>