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514" r:id="rId2"/>
    <p:sldId id="518" r:id="rId3"/>
    <p:sldId id="519" r:id="rId4"/>
    <p:sldId id="515" r:id="rId5"/>
    <p:sldId id="516" r:id="rId6"/>
    <p:sldId id="517" r:id="rId7"/>
    <p:sldId id="322" r:id="rId8"/>
    <p:sldId id="260" r:id="rId9"/>
    <p:sldId id="523" r:id="rId10"/>
    <p:sldId id="263" r:id="rId11"/>
    <p:sldId id="344" r:id="rId12"/>
    <p:sldId id="266" r:id="rId13"/>
    <p:sldId id="267" r:id="rId14"/>
    <p:sldId id="271" r:id="rId15"/>
    <p:sldId id="326" r:id="rId16"/>
    <p:sldId id="323" r:id="rId17"/>
    <p:sldId id="325" r:id="rId18"/>
    <p:sldId id="286" r:id="rId19"/>
    <p:sldId id="276" r:id="rId20"/>
    <p:sldId id="345" r:id="rId21"/>
    <p:sldId id="274" r:id="rId22"/>
    <p:sldId id="431" r:id="rId23"/>
    <p:sldId id="288" r:id="rId24"/>
    <p:sldId id="524" r:id="rId25"/>
    <p:sldId id="525" r:id="rId26"/>
    <p:sldId id="509" r:id="rId27"/>
    <p:sldId id="433" r:id="rId28"/>
    <p:sldId id="511" r:id="rId29"/>
    <p:sldId id="432" r:id="rId30"/>
    <p:sldId id="425" r:id="rId31"/>
    <p:sldId id="411" r:id="rId32"/>
    <p:sldId id="427" r:id="rId33"/>
    <p:sldId id="346" r:id="rId34"/>
    <p:sldId id="512" r:id="rId35"/>
    <p:sldId id="520" r:id="rId36"/>
    <p:sldId id="513" r:id="rId37"/>
    <p:sldId id="522" r:id="rId38"/>
    <p:sldId id="521" r:id="rId39"/>
    <p:sldId id="273" r:id="rId40"/>
    <p:sldId id="289" r:id="rId41"/>
    <p:sldId id="412" r:id="rId42"/>
    <p:sldId id="426" r:id="rId43"/>
    <p:sldId id="428" r:id="rId44"/>
    <p:sldId id="429" r:id="rId45"/>
    <p:sldId id="430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CC66"/>
    <a:srgbClr val="F0AEF2"/>
    <a:srgbClr val="FFCCFF"/>
    <a:srgbClr val="FF0000"/>
    <a:srgbClr val="FFFF00"/>
    <a:srgbClr val="CCFF66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4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A965EA-2707-4164-85A6-F9CDCA784F8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63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282AA-FA25-4E0C-B0EA-B8E27A39EE67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FDEAB-079A-4B1C-9B12-D9A87F608A1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A4B09-1B51-4DBD-9C8B-F3BA576CB97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445CC-4E7E-4F23-8999-703ABE475FA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C1981-E3FB-4BAE-8C43-6A481347A99A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5B295-B658-4018-BC80-B4DA787E272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924FC-5927-4B17-9183-32E9F5AAE8C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E5D2A-5204-46E5-9160-A42DAE9887F7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BD196-8B63-4495-BE8A-E15EBD5BD05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900676-8254-4021-917A-2962CCC4824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69435-4114-4641-891C-492C5357CCEA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A66B56B-70A1-4DE4-9977-E85244BEDF4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3954C19-5A4F-48BC-A71A-FF9CAF178EF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DF0670-D065-40E3-A742-0D50665575BB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eb.infn.it/superb/images/stories/upload_file/superb-cdr.pdf" TargetMode="External"/><Relationship Id="rId2" Type="http://schemas.openxmlformats.org/officeDocument/2006/relationships/hyperlink" Target="http://agenda.infn.it/categoryDisplay.py?categId=10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genda.infn.it/conferenceDisplay.py?confId=335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9.bin"/><Relationship Id="rId7" Type="http://schemas.openxmlformats.org/officeDocument/2006/relationships/image" Target="../media/image33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34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32.wmf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0909.1333" TargetMode="External"/><Relationship Id="rId2" Type="http://schemas.openxmlformats.org/officeDocument/2006/relationships/hyperlink" Target="http://arxiv.org/abs/1008.154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hyperlink" Target="http://arxiv.org/abs/0810.1312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57.png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59.wmf"/><Relationship Id="rId10" Type="http://schemas.openxmlformats.org/officeDocument/2006/relationships/image" Target="../media/image60.png"/><Relationship Id="rId4" Type="http://schemas.openxmlformats.org/officeDocument/2006/relationships/image" Target="../media/image58.wmf"/><Relationship Id="rId9" Type="http://schemas.openxmlformats.org/officeDocument/2006/relationships/image" Target="../media/image5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3.png"/><Relationship Id="rId4" Type="http://schemas.openxmlformats.org/officeDocument/2006/relationships/image" Target="../media/image63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0909.1333" TargetMode="External"/><Relationship Id="rId2" Type="http://schemas.openxmlformats.org/officeDocument/2006/relationships/hyperlink" Target="http://arxiv.org/abs/1008.154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hyperlink" Target="http://arxiv.org/abs/0810.1312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2" cstate="print">
            <a:lum bright="54000" contrast="-70000"/>
          </a:blip>
          <a:srcRect/>
          <a:stretch>
            <a:fillRect/>
          </a:stretch>
        </p:blipFill>
        <p:spPr bwMode="auto">
          <a:xfrm>
            <a:off x="0" y="993602"/>
            <a:ext cx="5724128" cy="4265309"/>
          </a:xfrm>
          <a:prstGeom prst="rect">
            <a:avLst/>
          </a:prstGeom>
          <a:noFill/>
        </p:spPr>
      </p:pic>
      <p:pic>
        <p:nvPicPr>
          <p:cNvPr id="2078" name="Picture 30">
            <a:hlinkClick r:id="" action="ppaction://hlinkshowjump?jump=lastslideviewed"/>
          </p:cNvPr>
          <p:cNvPicPr>
            <a:picLocks noChangeAspect="1" noChangeArrowheads="1"/>
          </p:cNvPicPr>
          <p:nvPr/>
        </p:nvPicPr>
        <p:blipFill>
          <a:blip r:embed="rId3" cstate="print">
            <a:lum bright="62000" contrast="-70000"/>
          </a:blip>
          <a:srcRect/>
          <a:stretch>
            <a:fillRect/>
          </a:stretch>
        </p:blipFill>
        <p:spPr bwMode="auto">
          <a:xfrm>
            <a:off x="3420619" y="-171401"/>
            <a:ext cx="5183829" cy="388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3343391" y="1176926"/>
            <a:ext cx="2169185" cy="830997"/>
          </a:xfrm>
          <a:prstGeom prst="rect">
            <a:avLst/>
          </a:prstGeom>
          <a:solidFill>
            <a:srgbClr val="FFC000"/>
          </a:solidFill>
          <a:ln w="571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 err="1" smtClean="0">
                <a:latin typeface="Times New Roman" pitchFamily="18" charset="0"/>
              </a:rPr>
              <a:t>SuperB</a:t>
            </a:r>
            <a:endParaRPr lang="en-US" sz="4800" b="1" dirty="0">
              <a:latin typeface="Times New Roman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lum bright="6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3735"/>
            <a:ext cx="4680522" cy="3484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436096" y="5899110"/>
            <a:ext cx="11876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3"/>
          <p:cNvPicPr>
            <a:picLocks noChangeAspect="1" noChangeArrowheads="1"/>
          </p:cNvPicPr>
          <p:nvPr/>
        </p:nvPicPr>
        <p:blipFill>
          <a:blip r:embed="rId5" cstate="print">
            <a:lum bright="62000" contrast="-24000"/>
          </a:blip>
          <a:srcRect/>
          <a:stretch>
            <a:fillRect/>
          </a:stretch>
        </p:blipFill>
        <p:spPr bwMode="auto">
          <a:xfrm rot="4190977">
            <a:off x="6740384" y="3750291"/>
            <a:ext cx="13589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/>
          <p:cNvSpPr txBox="1"/>
          <p:nvPr/>
        </p:nvSpPr>
        <p:spPr>
          <a:xfrm>
            <a:off x="2621838" y="2181684"/>
            <a:ext cx="3488455" cy="461665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Mainly Physics Program</a:t>
            </a:r>
            <a:endParaRPr lang="fr-FR" sz="2400" dirty="0"/>
          </a:p>
        </p:txBody>
      </p:sp>
      <p:pic>
        <p:nvPicPr>
          <p:cNvPr id="14" name="Picture 6" descr="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45744" y="2918994"/>
            <a:ext cx="1840645" cy="1950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29"/>
          <p:cNvSpPr txBox="1">
            <a:spLocks noChangeArrowheads="1"/>
          </p:cNvSpPr>
          <p:nvPr/>
        </p:nvSpPr>
        <p:spPr bwMode="auto">
          <a:xfrm>
            <a:off x="214927" y="6398440"/>
            <a:ext cx="57961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Times New Roman" pitchFamily="18" charset="0"/>
              </a:rPr>
              <a:t>Achille </a:t>
            </a:r>
            <a:r>
              <a:rPr lang="fr-FR" b="1" dirty="0" err="1" smtClean="0">
                <a:latin typeface="Times New Roman" pitchFamily="18" charset="0"/>
              </a:rPr>
              <a:t>Stocchi</a:t>
            </a:r>
            <a:r>
              <a:rPr lang="fr-FR" b="1" dirty="0">
                <a:latin typeface="Times New Roman" pitchFamily="18" charset="0"/>
              </a:rPr>
              <a:t> </a:t>
            </a:r>
            <a:r>
              <a:rPr lang="fr-FR" b="1" dirty="0" smtClean="0">
                <a:latin typeface="Times New Roman" pitchFamily="18" charset="0"/>
              </a:rPr>
              <a:t> - LAL (Université </a:t>
            </a:r>
            <a:r>
              <a:rPr lang="fr-FR" b="1" dirty="0">
                <a:latin typeface="Times New Roman" pitchFamily="18" charset="0"/>
              </a:rPr>
              <a:t>Paris-Sud / IN2P3)</a:t>
            </a:r>
          </a:p>
        </p:txBody>
      </p:sp>
    </p:spTree>
    <p:extLst>
      <p:ext uri="{BB962C8B-B14F-4D97-AF65-F5344CB8AC3E}">
        <p14:creationId xmlns:p14="http://schemas.microsoft.com/office/powerpoint/2010/main" val="349457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07950" y="115888"/>
            <a:ext cx="3168650" cy="2181225"/>
          </a:xfrm>
          <a:prstGeom prst="rect">
            <a:avLst/>
          </a:prstGeom>
          <a:solidFill>
            <a:srgbClr val="FF3300"/>
          </a:solidFill>
          <a:ln w="76200">
            <a:solidFill>
              <a:srgbClr val="FEA0C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6600" dirty="0">
                <a:solidFill>
                  <a:srgbClr val="000000"/>
                </a:solidFill>
                <a:latin typeface="Times New Roman" pitchFamily="18" charset="0"/>
              </a:rPr>
              <a:t>Physics  </a:t>
            </a:r>
          </a:p>
          <a:p>
            <a:pPr algn="ctr"/>
            <a:r>
              <a:rPr lang="en-US" sz="6600" dirty="0">
                <a:solidFill>
                  <a:srgbClr val="000000"/>
                </a:solidFill>
                <a:latin typeface="Times New Roman" pitchFamily="18" charset="0"/>
              </a:rPr>
              <a:t>Program 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987824" y="2327895"/>
            <a:ext cx="3241675" cy="2181225"/>
          </a:xfrm>
          <a:prstGeom prst="rect">
            <a:avLst/>
          </a:prstGeom>
          <a:solidFill>
            <a:srgbClr val="FFFF00"/>
          </a:solidFill>
          <a:ln w="76200">
            <a:solidFill>
              <a:srgbClr val="FFCC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6600" dirty="0">
                <a:solidFill>
                  <a:srgbClr val="000000"/>
                </a:solidFill>
                <a:latin typeface="Times New Roman" pitchFamily="18" charset="0"/>
              </a:rPr>
              <a:t>The </a:t>
            </a:r>
            <a:r>
              <a:rPr lang="en-US" sz="6600" dirty="0" smtClean="0">
                <a:solidFill>
                  <a:srgbClr val="000000"/>
                </a:solidFill>
                <a:latin typeface="Times New Roman" pitchFamily="18" charset="0"/>
              </a:rPr>
              <a:t>Machine </a:t>
            </a:r>
            <a:endParaRPr lang="en-US" sz="6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933005" y="4581128"/>
            <a:ext cx="3168650" cy="2181225"/>
          </a:xfrm>
          <a:prstGeom prst="rect">
            <a:avLst/>
          </a:prstGeom>
          <a:solidFill>
            <a:srgbClr val="ACF2AE"/>
          </a:solidFill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6600">
                <a:solidFill>
                  <a:srgbClr val="000000"/>
                </a:solidFill>
                <a:latin typeface="Times New Roman" pitchFamily="18" charset="0"/>
              </a:rPr>
              <a:t>The Detector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4067944" y="549570"/>
            <a:ext cx="1708150" cy="758825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000">
                <a:solidFill>
                  <a:srgbClr val="000000"/>
                </a:solidFill>
                <a:latin typeface="Times New Roman" pitchFamily="18" charset="0"/>
              </a:rPr>
              <a:t>Why ? 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6932240" y="2939157"/>
            <a:ext cx="1600200" cy="777875"/>
          </a:xfrm>
          <a:prstGeom prst="rect">
            <a:avLst/>
          </a:prstGeom>
          <a:noFill/>
          <a:ln w="76200">
            <a:solidFill>
              <a:srgbClr val="66FF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000">
                <a:solidFill>
                  <a:srgbClr val="000000"/>
                </a:solidFill>
                <a:latin typeface="Times New Roman" pitchFamily="18" charset="0"/>
              </a:rPr>
              <a:t>How ?</a:t>
            </a:r>
          </a:p>
        </p:txBody>
      </p:sp>
      <p:sp>
        <p:nvSpPr>
          <p:cNvPr id="45075" name="Rectangle 19"/>
          <p:cNvSpPr>
            <a:spLocks noChangeArrowheads="1"/>
          </p:cNvSpPr>
          <p:nvPr/>
        </p:nvSpPr>
        <p:spPr bwMode="auto">
          <a:xfrm>
            <a:off x="6850580" y="2874714"/>
            <a:ext cx="1727200" cy="935038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331639" y="4581128"/>
            <a:ext cx="2864951" cy="369332"/>
          </a:xfrm>
          <a:prstGeom prst="rect">
            <a:avLst/>
          </a:prstGeom>
          <a:solidFill>
            <a:srgbClr val="FFFF00">
              <a:alpha val="48000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Talk of </a:t>
            </a:r>
            <a:r>
              <a:rPr lang="en-US" dirty="0" err="1" smtClean="0"/>
              <a:t>Pantaleo</a:t>
            </a:r>
            <a:r>
              <a:rPr lang="en-US" dirty="0" smtClean="0"/>
              <a:t> Raimondi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5837946" y="636594"/>
            <a:ext cx="731290" cy="584775"/>
          </a:xfrm>
          <a:prstGeom prst="rect">
            <a:avLst/>
          </a:prstGeom>
          <a:solidFill>
            <a:srgbClr val="FF0000">
              <a:alpha val="54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20’</a:t>
            </a:r>
            <a:endParaRPr lang="fr-FR" sz="3200" dirty="0"/>
          </a:p>
        </p:txBody>
      </p:sp>
      <p:sp>
        <p:nvSpPr>
          <p:cNvPr id="10" name="ZoneTexte 9"/>
          <p:cNvSpPr txBox="1"/>
          <p:nvPr/>
        </p:nvSpPr>
        <p:spPr>
          <a:xfrm>
            <a:off x="8564626" y="4667584"/>
            <a:ext cx="465192" cy="523220"/>
          </a:xfrm>
          <a:prstGeom prst="rect">
            <a:avLst/>
          </a:prstGeom>
          <a:solidFill>
            <a:srgbClr val="66FF33">
              <a:alpha val="54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5’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9019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827161" y="131148"/>
            <a:ext cx="7561263" cy="156966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u="sng" dirty="0">
                <a:solidFill>
                  <a:srgbClr val="000000"/>
                </a:solidFill>
              </a:rPr>
              <a:t>PHYSICS</a:t>
            </a:r>
            <a:r>
              <a:rPr lang="en-US" sz="2400" dirty="0">
                <a:solidFill>
                  <a:srgbClr val="000000"/>
                </a:solidFill>
              </a:rPr>
              <a:t> :  the Physics Program for a machine with     </a:t>
            </a:r>
          </a:p>
          <a:p>
            <a:r>
              <a:rPr lang="en-US" sz="2400" dirty="0">
                <a:solidFill>
                  <a:srgbClr val="333399"/>
                </a:solidFill>
              </a:rPr>
              <a:t>                      </a:t>
            </a:r>
            <a:r>
              <a:rPr lang="en-US" sz="2400" dirty="0">
                <a:solidFill>
                  <a:srgbClr val="000000"/>
                </a:solidFill>
              </a:rPr>
              <a:t>L= 10</a:t>
            </a:r>
            <a:r>
              <a:rPr lang="en-US" sz="2400" baseline="30000" dirty="0">
                <a:solidFill>
                  <a:srgbClr val="000000"/>
                </a:solidFill>
              </a:rPr>
              <a:t>36</a:t>
            </a:r>
            <a:r>
              <a:rPr lang="en-US" sz="2400" dirty="0">
                <a:solidFill>
                  <a:srgbClr val="000000"/>
                </a:solidFill>
              </a:rPr>
              <a:t> cm</a:t>
            </a:r>
            <a:r>
              <a:rPr lang="en-US" sz="2400" baseline="30000" dirty="0">
                <a:solidFill>
                  <a:srgbClr val="000000"/>
                </a:solidFill>
              </a:rPr>
              <a:t>-2</a:t>
            </a:r>
            <a:r>
              <a:rPr lang="en-US" sz="2400" dirty="0">
                <a:solidFill>
                  <a:srgbClr val="000000"/>
                </a:solidFill>
              </a:rPr>
              <a:t> s</a:t>
            </a:r>
            <a:r>
              <a:rPr lang="en-US" sz="2400" baseline="30000" dirty="0">
                <a:solidFill>
                  <a:srgbClr val="000000"/>
                </a:solidFill>
              </a:rPr>
              <a:t>-1</a:t>
            </a:r>
            <a:r>
              <a:rPr lang="en-US" sz="2400" dirty="0">
                <a:solidFill>
                  <a:srgbClr val="000000"/>
                </a:solidFill>
              </a:rPr>
              <a:t>  running </a:t>
            </a:r>
            <a:r>
              <a:rPr lang="en-US" sz="2400" dirty="0" smtClean="0">
                <a:solidFill>
                  <a:srgbClr val="000000"/>
                </a:solidFill>
              </a:rPr>
              <a:t>&gt;5 </a:t>
            </a:r>
            <a:r>
              <a:rPr lang="en-US" sz="2400" dirty="0">
                <a:solidFill>
                  <a:srgbClr val="000000"/>
                </a:solidFill>
              </a:rPr>
              <a:t>years. 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KEY WORD </a:t>
            </a:r>
            <a:r>
              <a:rPr lang="en-US" sz="2400" i="1" dirty="0" smtClean="0">
                <a:solidFill>
                  <a:srgbClr val="000000"/>
                </a:solidFill>
              </a:rPr>
              <a:t>: </a:t>
            </a:r>
            <a:r>
              <a:rPr lang="en-US" sz="2400" i="1" dirty="0" err="1" smtClean="0">
                <a:solidFill>
                  <a:srgbClr val="000000"/>
                </a:solidFill>
              </a:rPr>
              <a:t>Complementarity</a:t>
            </a:r>
            <a:r>
              <a:rPr lang="en-US" sz="2400" i="1" dirty="0" smtClean="0">
                <a:solidFill>
                  <a:srgbClr val="000000"/>
                </a:solidFill>
              </a:rPr>
              <a:t> to LHC program</a:t>
            </a:r>
            <a:endParaRPr lang="fr-FR" sz="2400" i="1" dirty="0">
              <a:solidFill>
                <a:srgbClr val="000000"/>
              </a:solidFill>
            </a:endParaRPr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827584" y="1844824"/>
            <a:ext cx="7561014" cy="230832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u="sng" dirty="0">
                <a:solidFill>
                  <a:srgbClr val="000000"/>
                </a:solidFill>
              </a:rPr>
              <a:t>MACHINE</a:t>
            </a:r>
            <a:r>
              <a:rPr lang="en-US" sz="2400" dirty="0">
                <a:solidFill>
                  <a:srgbClr val="000000"/>
                </a:solidFill>
              </a:rPr>
              <a:t> : the new collision schemes which make </a:t>
            </a:r>
          </a:p>
          <a:p>
            <a:r>
              <a:rPr lang="en-US" sz="2400" dirty="0">
                <a:solidFill>
                  <a:srgbClr val="000000"/>
                </a:solidFill>
              </a:rPr>
              <a:t>                    L= 10</a:t>
            </a:r>
            <a:r>
              <a:rPr lang="en-US" sz="2400" baseline="30000" dirty="0">
                <a:solidFill>
                  <a:srgbClr val="000000"/>
                </a:solidFill>
              </a:rPr>
              <a:t>36</a:t>
            </a:r>
            <a:r>
              <a:rPr lang="en-US" sz="2400" dirty="0">
                <a:solidFill>
                  <a:srgbClr val="000000"/>
                </a:solidFill>
              </a:rPr>
              <a:t> cm</a:t>
            </a:r>
            <a:r>
              <a:rPr lang="en-US" sz="2400" baseline="30000" dirty="0">
                <a:solidFill>
                  <a:srgbClr val="000000"/>
                </a:solidFill>
              </a:rPr>
              <a:t>-2</a:t>
            </a:r>
            <a:r>
              <a:rPr lang="en-US" sz="2400" dirty="0">
                <a:solidFill>
                  <a:srgbClr val="000000"/>
                </a:solidFill>
              </a:rPr>
              <a:t> s</a:t>
            </a:r>
            <a:r>
              <a:rPr lang="en-US" sz="2400" baseline="30000" dirty="0">
                <a:solidFill>
                  <a:srgbClr val="000000"/>
                </a:solidFill>
              </a:rPr>
              <a:t>-1</a:t>
            </a:r>
            <a:r>
              <a:rPr lang="en-US" sz="2400" dirty="0">
                <a:solidFill>
                  <a:srgbClr val="000000"/>
                </a:solidFill>
              </a:rPr>
              <a:t> possible. 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KEY WORD </a:t>
            </a:r>
            <a:r>
              <a:rPr lang="en-US" sz="2400" i="1" dirty="0" smtClean="0">
                <a:solidFill>
                  <a:srgbClr val="000000"/>
                </a:solidFill>
              </a:rPr>
              <a:t>: Very ambitious machine. Unique </a:t>
            </a:r>
          </a:p>
          <a:p>
            <a:r>
              <a:rPr lang="en-US" sz="2400" i="1" dirty="0" smtClean="0">
                <a:solidFill>
                  <a:srgbClr val="000000"/>
                </a:solidFill>
              </a:rPr>
              <a:t>                       opportunity to keep expertise</a:t>
            </a:r>
          </a:p>
          <a:p>
            <a:endParaRPr lang="fr-FR" sz="2400" i="1" dirty="0" smtClean="0">
              <a:solidFill>
                <a:srgbClr val="000000"/>
              </a:solidFill>
            </a:endParaRPr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811764" y="4437112"/>
            <a:ext cx="7560840" cy="2308324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u="sng" dirty="0">
                <a:solidFill>
                  <a:srgbClr val="000000"/>
                </a:solidFill>
              </a:rPr>
              <a:t>DETECTOR</a:t>
            </a:r>
            <a:r>
              <a:rPr lang="en-US" sz="2400" dirty="0">
                <a:solidFill>
                  <a:srgbClr val="000000"/>
                </a:solidFill>
              </a:rPr>
              <a:t> : </a:t>
            </a:r>
            <a:r>
              <a:rPr lang="en-US" sz="2400" dirty="0" smtClean="0">
                <a:solidFill>
                  <a:srgbClr val="000000"/>
                </a:solidFill>
              </a:rPr>
              <a:t>reuse part of Babar but largely improved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KEY WORD </a:t>
            </a:r>
            <a:r>
              <a:rPr lang="en-US" sz="2400" i="1" dirty="0" smtClean="0">
                <a:solidFill>
                  <a:srgbClr val="000000"/>
                </a:solidFill>
              </a:rPr>
              <a:t>: New and ambitious detector adapted to   </a:t>
            </a:r>
          </a:p>
          <a:p>
            <a:r>
              <a:rPr lang="en-US" sz="2400" i="1" dirty="0" smtClean="0">
                <a:solidFill>
                  <a:srgbClr val="000000"/>
                </a:solidFill>
              </a:rPr>
              <a:t>                       the </a:t>
            </a:r>
            <a:r>
              <a:rPr lang="en-US" sz="2400" i="1" dirty="0" err="1" smtClean="0">
                <a:solidFill>
                  <a:srgbClr val="000000"/>
                </a:solidFill>
              </a:rPr>
              <a:t>SuperB</a:t>
            </a:r>
            <a:r>
              <a:rPr lang="en-US" sz="2400" i="1" dirty="0" smtClean="0">
                <a:solidFill>
                  <a:srgbClr val="000000"/>
                </a:solidFill>
              </a:rPr>
              <a:t> Physics program. </a:t>
            </a:r>
          </a:p>
          <a:p>
            <a:r>
              <a:rPr lang="en-US" sz="2400" i="1" dirty="0">
                <a:solidFill>
                  <a:srgbClr val="000000"/>
                </a:solidFill>
              </a:rPr>
              <a:t> </a:t>
            </a:r>
            <a:r>
              <a:rPr lang="en-US" sz="2400" i="1" dirty="0" smtClean="0">
                <a:solidFill>
                  <a:srgbClr val="000000"/>
                </a:solidFill>
              </a:rPr>
              <a:t>                      Possibility to conceive, construct and </a:t>
            </a:r>
          </a:p>
          <a:p>
            <a:r>
              <a:rPr lang="en-US" sz="2400" i="1" dirty="0" smtClean="0">
                <a:solidFill>
                  <a:srgbClr val="000000"/>
                </a:solidFill>
              </a:rPr>
              <a:t>                       use a detector in a few year time</a:t>
            </a:r>
            <a:endParaRPr lang="fr-FR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86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466725" y="341313"/>
            <a:ext cx="8208963" cy="128746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>
                <a:latin typeface="Times New Roman" pitchFamily="18" charset="0"/>
              </a:rPr>
              <a:t>Next generation of Super asymmetric B factory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                                    ≡</a:t>
            </a:r>
          </a:p>
          <a:p>
            <a:pPr algn="ctr"/>
            <a:r>
              <a:rPr lang="en-US" sz="240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en-US" sz="2800" b="1">
                <a:latin typeface="Times New Roman" pitchFamily="18" charset="0"/>
              </a:rPr>
              <a:t>L= 10</a:t>
            </a:r>
            <a:r>
              <a:rPr lang="en-US" sz="2800" b="1" baseline="30000">
                <a:latin typeface="Times New Roman" pitchFamily="18" charset="0"/>
              </a:rPr>
              <a:t>36</a:t>
            </a:r>
            <a:r>
              <a:rPr lang="en-US" sz="2800" b="1">
                <a:latin typeface="Times New Roman" pitchFamily="18" charset="0"/>
              </a:rPr>
              <a:t> cm</a:t>
            </a:r>
            <a:r>
              <a:rPr lang="en-US" sz="2800" b="1" baseline="30000">
                <a:latin typeface="Times New Roman" pitchFamily="18" charset="0"/>
              </a:rPr>
              <a:t>-2</a:t>
            </a:r>
            <a:r>
              <a:rPr lang="en-US" sz="2800" b="1">
                <a:latin typeface="Times New Roman" pitchFamily="18" charset="0"/>
              </a:rPr>
              <a:t> s</a:t>
            </a:r>
            <a:r>
              <a:rPr lang="en-US" sz="2800" b="1" baseline="30000">
                <a:latin typeface="Times New Roman" pitchFamily="18" charset="0"/>
              </a:rPr>
              <a:t>-1</a:t>
            </a:r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</a:rPr>
              <a:t>, </a:t>
            </a:r>
            <a:r>
              <a:rPr lang="en-US" sz="2400" u="sng">
                <a:latin typeface="Times New Roman" pitchFamily="18" charset="0"/>
              </a:rPr>
              <a:t>&gt;100 times the one of the present B-factory</a:t>
            </a: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5076056" y="5733256"/>
            <a:ext cx="1201738" cy="457200"/>
          </a:xfrm>
          <a:prstGeom prst="rect">
            <a:avLst/>
          </a:prstGeom>
          <a:solidFill>
            <a:srgbClr val="CCFF66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SuperB</a:t>
            </a:r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2051720" y="5733256"/>
            <a:ext cx="1811338" cy="457200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SuperKEKB</a:t>
            </a:r>
            <a:endParaRPr lang="en-US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1115616" y="4542219"/>
            <a:ext cx="67752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Two </a:t>
            </a:r>
            <a:r>
              <a:rPr lang="en-US" sz="2400" dirty="0" err="1" smtClean="0"/>
              <a:t>SuperB</a:t>
            </a:r>
            <a:r>
              <a:rPr lang="en-US" sz="2400" dirty="0" smtClean="0"/>
              <a:t> factories will be built in this decade.</a:t>
            </a:r>
          </a:p>
          <a:p>
            <a:pPr algn="ctr"/>
            <a:r>
              <a:rPr lang="en-US" sz="2400" dirty="0" smtClean="0"/>
              <a:t>Both projects have been funded.</a:t>
            </a:r>
            <a:endParaRPr lang="fr-FR" sz="2400" dirty="0"/>
          </a:p>
        </p:txBody>
      </p:sp>
      <p:sp>
        <p:nvSpPr>
          <p:cNvPr id="9" name="Ellipse 8"/>
          <p:cNvSpPr/>
          <p:nvPr/>
        </p:nvSpPr>
        <p:spPr>
          <a:xfrm>
            <a:off x="4499992" y="5373216"/>
            <a:ext cx="2232248" cy="122413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841500" y="1772692"/>
            <a:ext cx="7546975" cy="159067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latin typeface="Times New Roman" pitchFamily="18" charset="0"/>
              </a:rPr>
              <a:t>Machine is challenging and based on new accelerating</a:t>
            </a:r>
          </a:p>
          <a:p>
            <a:r>
              <a:rPr lang="en-US" sz="2400" b="1">
                <a:latin typeface="Times New Roman" pitchFamily="18" charset="0"/>
              </a:rPr>
              <a:t>schemes : “crab waist” : luminosity &gt; 10</a:t>
            </a:r>
            <a:r>
              <a:rPr lang="en-US" sz="2400" b="1" baseline="30000">
                <a:latin typeface="Times New Roman" pitchFamily="18" charset="0"/>
              </a:rPr>
              <a:t>36</a:t>
            </a:r>
            <a:r>
              <a:rPr lang="en-US" sz="2400" b="1">
                <a:latin typeface="Times New Roman" pitchFamily="18" charset="0"/>
              </a:rPr>
              <a:t> possible !</a:t>
            </a:r>
          </a:p>
          <a:p>
            <a:endParaRPr lang="en-US" sz="2400" b="1">
              <a:latin typeface="Times New Roman" pitchFamily="18" charset="0"/>
            </a:endParaRPr>
          </a:p>
          <a:p>
            <a:endParaRPr lang="en-US" sz="2400" b="1">
              <a:latin typeface="Times New Roman" pitchFamily="18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989137" y="2853779"/>
            <a:ext cx="7354129" cy="46166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u="sng" dirty="0">
                <a:latin typeface="Times New Roman" pitchFamily="18" charset="0"/>
                <a:sym typeface="Wingdings" pitchFamily="2" charset="2"/>
              </a:rPr>
              <a:t>Success of </a:t>
            </a:r>
            <a:r>
              <a:rPr lang="en-US" sz="2400" b="1" u="sng" dirty="0" smtClean="0">
                <a:latin typeface="Times New Roman" pitchFamily="18" charset="0"/>
                <a:sym typeface="Wingdings" pitchFamily="2" charset="2"/>
              </a:rPr>
              <a:t>“</a:t>
            </a:r>
            <a:r>
              <a:rPr lang="en-US" sz="2400" b="1" u="sng" dirty="0" err="1" smtClean="0">
                <a:latin typeface="Times New Roman" pitchFamily="18" charset="0"/>
                <a:sym typeface="Wingdings" pitchFamily="2" charset="2"/>
              </a:rPr>
              <a:t>Frascati</a:t>
            </a:r>
            <a:r>
              <a:rPr lang="en-US" sz="2400" b="1" u="sng" dirty="0" smtClean="0">
                <a:latin typeface="Times New Roman" pitchFamily="18" charset="0"/>
                <a:sym typeface="Wingdings" pitchFamily="2" charset="2"/>
              </a:rPr>
              <a:t> tests” </a:t>
            </a:r>
            <a:r>
              <a:rPr lang="en-US" sz="2400" b="1" u="sng" dirty="0">
                <a:latin typeface="Times New Roman" pitchFamily="18" charset="0"/>
                <a:sym typeface="Wingdings" pitchFamily="2" charset="2"/>
              </a:rPr>
              <a:t>has proven that they work !</a:t>
            </a:r>
            <a:endParaRPr lang="fr-FR" sz="2400" b="1" u="sng" dirty="0">
              <a:latin typeface="Times New Roman" pitchFamily="18" charset="0"/>
              <a:sym typeface="Wingdings" pitchFamily="2" charset="2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899592" y="3414772"/>
            <a:ext cx="7253396" cy="446276"/>
          </a:xfrm>
          <a:prstGeom prst="rect">
            <a:avLst/>
          </a:prstGeom>
          <a:solidFill>
            <a:srgbClr val="FCFCA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300" dirty="0" smtClean="0">
                <a:latin typeface="Times New Roman" pitchFamily="18" charset="0"/>
              </a:rPr>
              <a:t>The </a:t>
            </a:r>
            <a:r>
              <a:rPr lang="en-US" sz="2300" dirty="0">
                <a:latin typeface="Times New Roman" pitchFamily="18" charset="0"/>
              </a:rPr>
              <a:t>« Japanese » </a:t>
            </a:r>
            <a:r>
              <a:rPr lang="en-US" sz="2300" dirty="0" smtClean="0">
                <a:latin typeface="Times New Roman" pitchFamily="18" charset="0"/>
              </a:rPr>
              <a:t>machine finally converged to </a:t>
            </a:r>
            <a:r>
              <a:rPr lang="en-US" sz="2300" dirty="0">
                <a:latin typeface="Times New Roman" pitchFamily="18" charset="0"/>
              </a:rPr>
              <a:t>this solution</a:t>
            </a:r>
          </a:p>
        </p:txBody>
      </p:sp>
    </p:spTree>
    <p:extLst>
      <p:ext uri="{BB962C8B-B14F-4D97-AF65-F5344CB8AC3E}">
        <p14:creationId xmlns:p14="http://schemas.microsoft.com/office/powerpoint/2010/main" val="375704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899592" y="1556792"/>
            <a:ext cx="784060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/>
              <a:buChar char="à"/>
            </a:pPr>
            <a:r>
              <a:rPr lang="en-GB" sz="2000" b="1" dirty="0" smtClean="0">
                <a:sym typeface="Wingdings" pitchFamily="2" charset="2"/>
              </a:rPr>
              <a:t>L</a:t>
            </a:r>
            <a:r>
              <a:rPr lang="en-GB" sz="2000" b="1" dirty="0">
                <a:sym typeface="Wingdings" pitchFamily="2" charset="2"/>
              </a:rPr>
              <a:t>= </a:t>
            </a:r>
            <a:r>
              <a:rPr lang="en-GB" sz="2000" b="1" dirty="0"/>
              <a:t>10</a:t>
            </a:r>
            <a:r>
              <a:rPr lang="en-GB" sz="2000" b="1" baseline="30000" dirty="0"/>
              <a:t>36</a:t>
            </a:r>
            <a:r>
              <a:rPr lang="en-GB" sz="2000" b="1" dirty="0"/>
              <a:t>cm</a:t>
            </a:r>
            <a:r>
              <a:rPr lang="en-GB" sz="2000" b="1" baseline="30000" dirty="0"/>
              <a:t>-2</a:t>
            </a:r>
            <a:r>
              <a:rPr lang="en-GB" sz="2000" b="1" dirty="0"/>
              <a:t> sec</a:t>
            </a:r>
            <a:r>
              <a:rPr lang="en-GB" sz="2000" b="1" baseline="30000" dirty="0"/>
              <a:t>-1 </a:t>
            </a:r>
            <a:r>
              <a:rPr lang="en-GB" sz="2000" b="1" dirty="0"/>
              <a:t> </a:t>
            </a:r>
            <a:r>
              <a:rPr lang="en-GB" sz="2000" b="1" dirty="0" smtClean="0"/>
              <a:t>as a baseline </a:t>
            </a:r>
            <a:r>
              <a:rPr lang="en-GB" sz="2000" b="1" dirty="0"/>
              <a:t>option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smtClean="0">
                <a:sym typeface="Wingdings" pitchFamily="2" charset="2"/>
              </a:rPr>
              <a:t> 15ab</a:t>
            </a:r>
            <a:r>
              <a:rPr lang="en-GB" baseline="30000" dirty="0" smtClean="0">
                <a:sym typeface="Wingdings" pitchFamily="2" charset="2"/>
              </a:rPr>
              <a:t>-1</a:t>
            </a:r>
            <a:r>
              <a:rPr lang="en-GB" dirty="0" smtClean="0">
                <a:sym typeface="Wingdings" pitchFamily="2" charset="2"/>
              </a:rPr>
              <a:t> per year / regime</a:t>
            </a:r>
          </a:p>
          <a:p>
            <a:r>
              <a:rPr lang="en-GB" dirty="0" smtClean="0">
                <a:sym typeface="Wingdings" pitchFamily="2" charset="2"/>
              </a:rPr>
              <a:t>                     no need of high current and easier to be operated</a:t>
            </a:r>
            <a:endParaRPr lang="fr-FR" dirty="0">
              <a:sym typeface="Wingdings" pitchFamily="2" charset="2"/>
            </a:endParaRPr>
          </a:p>
        </p:txBody>
      </p:sp>
      <p:sp>
        <p:nvSpPr>
          <p:cNvPr id="7" name="Text Box 26"/>
          <p:cNvSpPr txBox="1">
            <a:spLocks noChangeArrowheads="1"/>
          </p:cNvSpPr>
          <p:nvPr/>
        </p:nvSpPr>
        <p:spPr bwMode="auto">
          <a:xfrm>
            <a:off x="2267744" y="4077072"/>
            <a:ext cx="4574522" cy="461665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400" dirty="0" err="1"/>
              <a:t>That’s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the </a:t>
            </a:r>
            <a:r>
              <a:rPr lang="fr-FR" sz="2400" dirty="0" smtClean="0"/>
              <a:t>B-</a:t>
            </a:r>
            <a:r>
              <a:rPr lang="fr-FR" sz="2400" dirty="0" err="1" smtClean="0"/>
              <a:t>factory</a:t>
            </a:r>
            <a:r>
              <a:rPr lang="fr-FR" sz="2400" dirty="0" smtClean="0"/>
              <a:t> </a:t>
            </a:r>
            <a:r>
              <a:rPr lang="fr-FR" sz="2400" dirty="0" err="1"/>
              <a:t>we</a:t>
            </a:r>
            <a:r>
              <a:rPr lang="fr-FR" sz="2400" dirty="0"/>
              <a:t> </a:t>
            </a:r>
            <a:r>
              <a:rPr lang="fr-FR" sz="2400" dirty="0" err="1"/>
              <a:t>need</a:t>
            </a:r>
            <a:r>
              <a:rPr lang="fr-FR" sz="2400" dirty="0"/>
              <a:t> !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187624" y="548680"/>
            <a:ext cx="6545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this kind of machine is constructed from scratch, we can get </a:t>
            </a:r>
            <a:endParaRPr lang="fr-FR" dirty="0"/>
          </a:p>
        </p:txBody>
      </p:sp>
      <p:sp>
        <p:nvSpPr>
          <p:cNvPr id="9" name="Text Box 24"/>
          <p:cNvSpPr txBox="1">
            <a:spLocks noChangeArrowheads="1"/>
          </p:cNvSpPr>
          <p:nvPr/>
        </p:nvSpPr>
        <p:spPr bwMode="auto">
          <a:xfrm>
            <a:off x="827584" y="2452826"/>
            <a:ext cx="59971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dirty="0" smtClean="0">
                <a:sym typeface="Wingdings" pitchFamily="2" charset="2"/>
              </a:rPr>
              <a:t>   </a:t>
            </a:r>
            <a:r>
              <a:rPr lang="en-GB" sz="2000" b="1" dirty="0" smtClean="0">
                <a:sym typeface="Wingdings" pitchFamily="2" charset="2"/>
              </a:rPr>
              <a:t>Polarisation of at least one beam is possible</a:t>
            </a:r>
            <a:endParaRPr lang="fr-FR" dirty="0">
              <a:sym typeface="Wingdings" pitchFamily="2" charset="2"/>
            </a:endParaRPr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827584" y="3100898"/>
            <a:ext cx="62247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dirty="0" smtClean="0">
                <a:sym typeface="Wingdings" pitchFamily="2" charset="2"/>
              </a:rPr>
              <a:t>   </a:t>
            </a:r>
            <a:r>
              <a:rPr lang="en-GB" sz="2000" b="1" dirty="0" smtClean="0">
                <a:sym typeface="Wingdings" pitchFamily="2" charset="2"/>
              </a:rPr>
              <a:t>Possibility of running at the </a:t>
            </a:r>
            <a:r>
              <a:rPr lang="en-GB" sz="2000" b="1" dirty="0" smtClean="0">
                <a:latin typeface="Symbol" pitchFamily="18" charset="2"/>
                <a:sym typeface="Wingdings" pitchFamily="2" charset="2"/>
              </a:rPr>
              <a:t>t</a:t>
            </a:r>
            <a:r>
              <a:rPr lang="en-GB" sz="2000" b="1" dirty="0" smtClean="0">
                <a:sym typeface="Wingdings" pitchFamily="2" charset="2"/>
              </a:rPr>
              <a:t>-charm threshold</a:t>
            </a:r>
            <a:endParaRPr lang="fr-FR" dirty="0">
              <a:sym typeface="Wingdings" pitchFamily="2" charset="2"/>
            </a:endParaRPr>
          </a:p>
        </p:txBody>
      </p:sp>
      <p:pic>
        <p:nvPicPr>
          <p:cNvPr id="11" name="Picture 6" descr="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791202"/>
            <a:ext cx="1840645" cy="1950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/>
          <p:cNvSpPr txBox="1"/>
          <p:nvPr/>
        </p:nvSpPr>
        <p:spPr>
          <a:xfrm>
            <a:off x="5724128" y="5396953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try to get </a:t>
            </a:r>
            <a:r>
              <a:rPr lang="en-US" dirty="0" err="1" smtClean="0"/>
              <a:t>thtough</a:t>
            </a:r>
            <a:r>
              <a:rPr lang="en-US" dirty="0" smtClean="0"/>
              <a:t> you in </a:t>
            </a:r>
            <a:r>
              <a:rPr lang="en-US" dirty="0" smtClean="0"/>
              <a:t>20</a:t>
            </a:r>
            <a:r>
              <a:rPr lang="en-US" dirty="0" smtClean="0"/>
              <a:t>’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248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noFill/>
        </p:spPr>
        <p:txBody>
          <a:bodyPr/>
          <a:lstStyle/>
          <a:p>
            <a:fld id="{258ABAB8-52AB-452E-AB55-28EF9D30961A}" type="slidenum">
              <a:rPr lang="fr-FR" smtClean="0">
                <a:sym typeface="Wingdings" charset="2"/>
              </a:rPr>
              <a:pPr/>
              <a:t>6</a:t>
            </a:fld>
            <a:endParaRPr lang="fr-FR" smtClean="0">
              <a:sym typeface="Wingdings" charset="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914400"/>
            <a:ext cx="9144000" cy="6247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 2005-2011: 16 </a:t>
            </a:r>
            <a:r>
              <a:rPr lang="fr-FR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SuperB</a:t>
            </a:r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  <a:hlinkClick r:id="rId2"/>
              </a:rPr>
              <a:t>workshops</a:t>
            </a:r>
            <a:endParaRPr lang="fr-F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fr-FR" sz="2400" dirty="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 2007: </a:t>
            </a:r>
            <a:r>
              <a:rPr lang="fr-FR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SuperB</a:t>
            </a:r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  <a:hlinkClick r:id="rId3"/>
              </a:rPr>
              <a:t>CDR</a:t>
            </a:r>
            <a:endParaRPr lang="fr-F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fr-F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 2010: 3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SuperB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progress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reports –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accelerator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, detector,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physics</a:t>
            </a:r>
            <a:endParaRPr lang="fr-FR" sz="2400" dirty="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fr-F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 </a:t>
            </a:r>
            <a:r>
              <a:rPr lang="fr-FR" sz="2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December</a:t>
            </a:r>
            <a:r>
              <a:rPr lang="fr-FR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2010 </a:t>
            </a:r>
            <a:r>
              <a:rPr lang="fr-FR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&amp; 1</a:t>
            </a:r>
            <a:r>
              <a:rPr lang="fr-FR" sz="2400" u="sng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rst</a:t>
            </a:r>
            <a:r>
              <a:rPr lang="fr-FR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quarter 2011: </a:t>
            </a:r>
            <a:r>
              <a:rPr lang="fr-FR" sz="2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project</a:t>
            </a:r>
            <a:r>
              <a:rPr lang="fr-FR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approbation by </a:t>
            </a:r>
            <a:r>
              <a:rPr lang="fr-FR" sz="2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Italy</a:t>
            </a:r>
            <a:endParaRPr lang="fr-FR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fr-FR" sz="24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>
              <a:buFont typeface="Wingdings"/>
              <a:buChar char=""/>
            </a:pPr>
            <a:r>
              <a:rPr lang="fr-FR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May 2011: site </a:t>
            </a:r>
            <a:r>
              <a:rPr lang="fr-FR" sz="2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choosen</a:t>
            </a:r>
            <a:r>
              <a:rPr lang="fr-FR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: Tor </a:t>
            </a:r>
            <a:r>
              <a:rPr lang="fr-FR" sz="2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Vergata</a:t>
            </a:r>
            <a:r>
              <a:rPr lang="fr-FR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(Rome II </a:t>
            </a:r>
            <a:r>
              <a:rPr lang="fr-FR" sz="2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University</a:t>
            </a:r>
            <a:r>
              <a:rPr lang="fr-FR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)</a:t>
            </a:r>
          </a:p>
          <a:p>
            <a:pPr>
              <a:buFont typeface="Wingdings"/>
              <a:buChar char=""/>
            </a:pPr>
            <a:endParaRPr lang="en-US" sz="2400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pPr>
              <a:buFont typeface="Wingdings"/>
              <a:buChar char=""/>
            </a:pP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May 28</a:t>
            </a:r>
            <a:r>
              <a:rPr lang="fr-FR" sz="24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th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June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2</a:t>
            </a:r>
            <a:r>
              <a:rPr lang="fr-FR" sz="24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nd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2011: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  <a:hlinkClick r:id="rId4"/>
              </a:rPr>
              <a:t>Kick off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  <a:hlinkClick r:id="rId4"/>
              </a:rPr>
              <a:t>SuperB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  <a:hlinkClick r:id="rId4"/>
              </a:rPr>
              <a:t> meeting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in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Elba</a:t>
            </a:r>
            <a:endParaRPr lang="fr-FR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>
              <a:buFont typeface="Wingdings"/>
              <a:buChar char=""/>
            </a:pPr>
            <a:endParaRPr lang="en-US" sz="2400" u="sng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>
              <a:buFont typeface="Wingdings"/>
              <a:buChar char=""/>
            </a:pPr>
            <a:r>
              <a:rPr lang="en-US" sz="2400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Sept 2011 : First Coll. Meeting in London</a:t>
            </a:r>
          </a:p>
          <a:p>
            <a:pPr>
              <a:buFont typeface="Wingdings"/>
              <a:buChar char=""/>
            </a:pPr>
            <a:endParaRPr lang="en-US" sz="2400" u="sng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>
              <a:buFont typeface="Wingdings"/>
              <a:buChar char=""/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Oct 2011 : </a:t>
            </a:r>
            <a:r>
              <a:rPr lang="en-US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Cabibbo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laboratory Consortium created to host </a:t>
            </a:r>
            <a:r>
              <a:rPr lang="en-US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SuperB</a:t>
            </a:r>
            <a:endParaRPr lang="fr-FR" sz="24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fr-FR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07375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3600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  <a:sym typeface="Wingdings" charset="2"/>
              </a:rPr>
              <a:t>Milestones</a:t>
            </a:r>
            <a:endParaRPr lang="fr-FR" sz="3600" baseline="30000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2070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2" cstate="print">
            <a:lum bright="54000" contrast="-70000"/>
          </a:blip>
          <a:srcRect/>
          <a:stretch>
            <a:fillRect/>
          </a:stretch>
        </p:blipFill>
        <p:spPr bwMode="auto">
          <a:xfrm>
            <a:off x="0" y="22225"/>
            <a:ext cx="9144000" cy="6815138"/>
          </a:xfrm>
          <a:prstGeom prst="rect">
            <a:avLst/>
          </a:prstGeom>
          <a:noFill/>
        </p:spPr>
      </p:pic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1115616" y="1268413"/>
            <a:ext cx="7272808" cy="3139321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6600" dirty="0" err="1" smtClean="0">
                <a:latin typeface="Times New Roman" pitchFamily="18" charset="0"/>
              </a:rPr>
              <a:t>SuperB</a:t>
            </a:r>
            <a:r>
              <a:rPr lang="en-US" sz="6600" dirty="0" smtClean="0">
                <a:latin typeface="Times New Roman" pitchFamily="18" charset="0"/>
              </a:rPr>
              <a:t>  </a:t>
            </a:r>
            <a:endParaRPr lang="en-US" sz="6600" dirty="0">
              <a:latin typeface="Times New Roman" pitchFamily="18" charset="0"/>
            </a:endParaRPr>
          </a:p>
          <a:p>
            <a:pPr algn="ctr"/>
            <a:r>
              <a:rPr lang="en-US" sz="6600" dirty="0" smtClean="0">
                <a:latin typeface="Times New Roman" pitchFamily="18" charset="0"/>
              </a:rPr>
              <a:t>The Physics Program</a:t>
            </a:r>
            <a:endParaRPr lang="en-US" sz="6600" dirty="0">
              <a:latin typeface="Times New Roman" pitchFamily="18" charset="0"/>
            </a:endParaRPr>
          </a:p>
        </p:txBody>
      </p:sp>
      <p:sp>
        <p:nvSpPr>
          <p:cNvPr id="79881" name="Text Box 9"/>
          <p:cNvSpPr txBox="1">
            <a:spLocks noChangeArrowheads="1"/>
          </p:cNvSpPr>
          <p:nvPr/>
        </p:nvSpPr>
        <p:spPr bwMode="auto">
          <a:xfrm>
            <a:off x="1979613" y="5661025"/>
            <a:ext cx="5411787" cy="519113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800">
                <a:latin typeface="Times New Roman" pitchFamily="18" charset="0"/>
              </a:rPr>
              <a:t>A discovery machine in the LHC era</a:t>
            </a:r>
          </a:p>
        </p:txBody>
      </p:sp>
      <p:pic>
        <p:nvPicPr>
          <p:cNvPr id="5" name="Picture 6" descr="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-4082"/>
            <a:ext cx="1203661" cy="127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258888" y="188913"/>
            <a:ext cx="6230937" cy="514350"/>
          </a:xfrm>
          <a:prstGeom prst="rect">
            <a:avLst/>
          </a:prstGeom>
          <a:solidFill>
            <a:srgbClr val="FF3300"/>
          </a:solidFill>
          <a:ln w="571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Beyond the Standard Model with flavour physics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82625" y="987425"/>
            <a:ext cx="7129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The indirect searches look for  “New Physics”  </a:t>
            </a:r>
          </a:p>
          <a:p>
            <a:pPr algn="ctr"/>
            <a:r>
              <a:rPr lang="en-US" i="1"/>
              <a:t>through virtual effects from new particles in loop corrections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042988" y="1905000"/>
            <a:ext cx="7213600" cy="168275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~1970   charm quark from FCNC and GIM-mechanism  K</a:t>
            </a:r>
            <a:r>
              <a:rPr lang="en-US" baseline="30000" dirty="0"/>
              <a:t>0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>
                <a:latin typeface="Symbol" pitchFamily="18" charset="2"/>
                <a:sym typeface="Wingdings" pitchFamily="2" charset="2"/>
              </a:rPr>
              <a:t>mm</a:t>
            </a:r>
          </a:p>
          <a:p>
            <a:pPr>
              <a:lnSpc>
                <a:spcPct val="80000"/>
              </a:lnSpc>
            </a:pPr>
            <a:endParaRPr lang="en-US" dirty="0">
              <a:latin typeface="Symbol" pitchFamily="18" charset="2"/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US" dirty="0">
                <a:sym typeface="Wingdings" pitchFamily="2" charset="2"/>
              </a:rPr>
              <a:t>~1973   3</a:t>
            </a:r>
            <a:r>
              <a:rPr lang="en-US" baseline="30000" dirty="0">
                <a:sym typeface="Wingdings" pitchFamily="2" charset="2"/>
              </a:rPr>
              <a:t>rd</a:t>
            </a:r>
            <a:r>
              <a:rPr lang="en-US" dirty="0">
                <a:sym typeface="Wingdings" pitchFamily="2" charset="2"/>
              </a:rPr>
              <a:t> generation from CP violation in </a:t>
            </a:r>
            <a:r>
              <a:rPr lang="en-US" dirty="0" err="1">
                <a:sym typeface="Wingdings" pitchFamily="2" charset="2"/>
              </a:rPr>
              <a:t>kaon</a:t>
            </a:r>
            <a:r>
              <a:rPr lang="en-US" dirty="0">
                <a:sym typeface="Wingdings" pitchFamily="2" charset="2"/>
              </a:rPr>
              <a:t> (</a:t>
            </a:r>
            <a:r>
              <a:rPr lang="en-US" dirty="0" err="1">
                <a:latin typeface="Symbol" pitchFamily="18" charset="2"/>
                <a:sym typeface="Wingdings" pitchFamily="2" charset="2"/>
              </a:rPr>
              <a:t>e</a:t>
            </a:r>
            <a:r>
              <a:rPr lang="en-US" baseline="-25000" dirty="0" err="1">
                <a:sym typeface="Wingdings" pitchFamily="2" charset="2"/>
              </a:rPr>
              <a:t>K</a:t>
            </a:r>
            <a:r>
              <a:rPr lang="en-US" dirty="0">
                <a:sym typeface="Wingdings" pitchFamily="2" charset="2"/>
              </a:rPr>
              <a:t>)  KM-mechanism</a:t>
            </a:r>
          </a:p>
          <a:p>
            <a:pPr>
              <a:lnSpc>
                <a:spcPct val="80000"/>
              </a:lnSpc>
            </a:pPr>
            <a:endParaRPr lang="en-US" dirty="0"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US" dirty="0">
                <a:sym typeface="Wingdings" pitchFamily="2" charset="2"/>
              </a:rPr>
              <a:t>~1990   heavy top from B oscillations </a:t>
            </a:r>
            <a:r>
              <a:rPr lang="en-US" dirty="0" err="1">
                <a:latin typeface="Symbol" pitchFamily="18" charset="2"/>
                <a:sym typeface="Wingdings" pitchFamily="2" charset="2"/>
              </a:rPr>
              <a:t>D</a:t>
            </a:r>
            <a:r>
              <a:rPr lang="en-US" dirty="0" err="1">
                <a:sym typeface="Wingdings" pitchFamily="2" charset="2"/>
              </a:rPr>
              <a:t>m</a:t>
            </a:r>
            <a:r>
              <a:rPr lang="en-US" baseline="-25000" dirty="0" err="1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 </a:t>
            </a:r>
          </a:p>
          <a:p>
            <a:pPr>
              <a:lnSpc>
                <a:spcPct val="80000"/>
              </a:lnSpc>
            </a:pPr>
            <a:endParaRPr lang="en-US" dirty="0"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US" dirty="0">
                <a:sym typeface="Wingdings" pitchFamily="2" charset="2"/>
              </a:rPr>
              <a:t>~2000   success of the description of FCNC and CPV in SM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60400" y="4487863"/>
            <a:ext cx="7219950" cy="366712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 SM FCNCs and CP-violating (CPV) processes occur at the loop level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60400" y="5037138"/>
            <a:ext cx="7956550" cy="641350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SM quark Flavour Violation (FV) and CPV are governed by weak interactions</a:t>
            </a:r>
          </a:p>
          <a:p>
            <a:r>
              <a:rPr lang="en-US"/>
              <a:t>and are suppressed by mixing angles.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660400" y="5805488"/>
            <a:ext cx="7223125" cy="366712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SM quark CPV comes from a single sources ( if we neglect </a:t>
            </a:r>
            <a:r>
              <a:rPr lang="en-US">
                <a:latin typeface="Symbol" pitchFamily="18" charset="2"/>
              </a:rPr>
              <a:t>q </a:t>
            </a:r>
            <a:r>
              <a:rPr lang="en-US" baseline="-25000"/>
              <a:t>QCD</a:t>
            </a:r>
            <a:r>
              <a:rPr lang="en-US"/>
              <a:t> )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684213" y="6415088"/>
            <a:ext cx="7918450" cy="442912"/>
          </a:xfrm>
          <a:prstGeom prst="rect">
            <a:avLst/>
          </a:prstGeom>
          <a:solidFill>
            <a:srgbClr val="66FF33"/>
          </a:solidFill>
          <a:ln w="76200">
            <a:solidFill>
              <a:schemeClr val="folHlink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/>
              <a:t>New Physics  does not necessarily share the SM behaviour of FV and CPV </a:t>
            </a:r>
          </a:p>
        </p:txBody>
      </p:sp>
      <p:sp>
        <p:nvSpPr>
          <p:cNvPr id="6159" name="AutoShape 15"/>
          <p:cNvSpPr>
            <a:spLocks noChangeArrowheads="1"/>
          </p:cNvSpPr>
          <p:nvPr/>
        </p:nvSpPr>
        <p:spPr bwMode="auto">
          <a:xfrm>
            <a:off x="179388" y="4429125"/>
            <a:ext cx="395287" cy="411163"/>
          </a:xfrm>
          <a:prstGeom prst="star5">
            <a:avLst/>
          </a:prstGeom>
          <a:solidFill>
            <a:srgbClr val="FF3300"/>
          </a:solidFill>
          <a:ln w="381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60" name="AutoShape 16"/>
          <p:cNvSpPr>
            <a:spLocks noChangeArrowheads="1"/>
          </p:cNvSpPr>
          <p:nvPr/>
        </p:nvSpPr>
        <p:spPr bwMode="auto">
          <a:xfrm>
            <a:off x="192088" y="4940300"/>
            <a:ext cx="395287" cy="411163"/>
          </a:xfrm>
          <a:prstGeom prst="star5">
            <a:avLst/>
          </a:prstGeom>
          <a:solidFill>
            <a:srgbClr val="FF3300"/>
          </a:solidFill>
          <a:ln w="381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61" name="AutoShape 17"/>
          <p:cNvSpPr>
            <a:spLocks noChangeArrowheads="1"/>
          </p:cNvSpPr>
          <p:nvPr/>
        </p:nvSpPr>
        <p:spPr bwMode="auto">
          <a:xfrm>
            <a:off x="179388" y="5780088"/>
            <a:ext cx="395287" cy="411162"/>
          </a:xfrm>
          <a:prstGeom prst="star5">
            <a:avLst/>
          </a:prstGeom>
          <a:solidFill>
            <a:srgbClr val="FF3300"/>
          </a:solidFill>
          <a:ln w="381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611188" y="2744788"/>
            <a:ext cx="32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3</a:t>
            </a:r>
          </a:p>
        </p:txBody>
      </p:sp>
      <p:sp>
        <p:nvSpPr>
          <p:cNvPr id="6164" name="Oval 20"/>
          <p:cNvSpPr>
            <a:spLocks noChangeArrowheads="1"/>
          </p:cNvSpPr>
          <p:nvPr/>
        </p:nvSpPr>
        <p:spPr bwMode="auto">
          <a:xfrm>
            <a:off x="561975" y="1876425"/>
            <a:ext cx="381000" cy="360363"/>
          </a:xfrm>
          <a:prstGeom prst="ellipse">
            <a:avLst/>
          </a:prstGeom>
          <a:solidFill>
            <a:srgbClr val="CCFF66">
              <a:alpha val="3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611188" y="2300288"/>
            <a:ext cx="32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2</a:t>
            </a: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611188" y="1855788"/>
            <a:ext cx="32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1</a:t>
            </a: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611188" y="3224213"/>
            <a:ext cx="32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4</a:t>
            </a:r>
          </a:p>
        </p:txBody>
      </p:sp>
      <p:sp>
        <p:nvSpPr>
          <p:cNvPr id="6175" name="Oval 31"/>
          <p:cNvSpPr>
            <a:spLocks noChangeArrowheads="1"/>
          </p:cNvSpPr>
          <p:nvPr/>
        </p:nvSpPr>
        <p:spPr bwMode="auto">
          <a:xfrm>
            <a:off x="582613" y="2309813"/>
            <a:ext cx="381000" cy="360362"/>
          </a:xfrm>
          <a:prstGeom prst="ellipse">
            <a:avLst/>
          </a:prstGeom>
          <a:solidFill>
            <a:srgbClr val="CCFF66">
              <a:alpha val="3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6" name="Oval 32"/>
          <p:cNvSpPr>
            <a:spLocks noChangeArrowheads="1"/>
          </p:cNvSpPr>
          <p:nvPr/>
        </p:nvSpPr>
        <p:spPr bwMode="auto">
          <a:xfrm>
            <a:off x="588963" y="2725738"/>
            <a:ext cx="381000" cy="360362"/>
          </a:xfrm>
          <a:prstGeom prst="ellipse">
            <a:avLst/>
          </a:prstGeom>
          <a:solidFill>
            <a:srgbClr val="CCFF66">
              <a:alpha val="3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7" name="Oval 33"/>
          <p:cNvSpPr>
            <a:spLocks noChangeArrowheads="1"/>
          </p:cNvSpPr>
          <p:nvPr/>
        </p:nvSpPr>
        <p:spPr bwMode="auto">
          <a:xfrm>
            <a:off x="581025" y="3214688"/>
            <a:ext cx="381000" cy="360362"/>
          </a:xfrm>
          <a:prstGeom prst="ellipse">
            <a:avLst/>
          </a:prstGeom>
          <a:solidFill>
            <a:srgbClr val="CCFF66">
              <a:alpha val="3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8" name="Text Box 34"/>
          <p:cNvSpPr txBox="1">
            <a:spLocks noChangeArrowheads="1"/>
          </p:cNvSpPr>
          <p:nvPr/>
        </p:nvSpPr>
        <p:spPr bwMode="auto">
          <a:xfrm>
            <a:off x="927100" y="3733800"/>
            <a:ext cx="7345363" cy="51435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“Discoveries” and construction of the SM Lagrangian</a:t>
            </a:r>
          </a:p>
        </p:txBody>
      </p:sp>
      <p:graphicFrame>
        <p:nvGraphicFramePr>
          <p:cNvPr id="6179" name="Object 35"/>
          <p:cNvGraphicFramePr>
            <a:graphicFrameLocks noGrp="1" noChangeAspect="1"/>
          </p:cNvGraphicFramePr>
          <p:nvPr>
            <p:ph/>
          </p:nvPr>
        </p:nvGraphicFramePr>
        <p:xfrm>
          <a:off x="7885113" y="115888"/>
          <a:ext cx="94932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Equation" r:id="rId3" imgW="304560" imgH="507960" progId="">
                  <p:embed/>
                </p:oleObj>
              </mc:Choice>
              <mc:Fallback>
                <p:oleObj name="Equation" r:id="rId3" imgW="304560" imgH="50796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115888"/>
                        <a:ext cx="949325" cy="1584325"/>
                      </a:xfrm>
                      <a:prstGeom prst="rect">
                        <a:avLst/>
                      </a:prstGeom>
                      <a:noFill/>
                      <a:ln w="38100" cap="rnd">
                        <a:solidFill>
                          <a:schemeClr val="accent2"/>
                        </a:solidFill>
                        <a:prstDash val="sysDot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771775" y="212725"/>
            <a:ext cx="32210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/>
              <a:t>Exploration of two frontiers</a:t>
            </a:r>
            <a:endParaRPr lang="fr-FR" sz="2000" b="1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417" y="573088"/>
            <a:ext cx="186055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331913" y="188913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404417" y="1509713"/>
            <a:ext cx="1697037" cy="336550"/>
          </a:xfrm>
          <a:prstGeom prst="rect">
            <a:avLst/>
          </a:prstGeom>
          <a:solidFill>
            <a:srgbClr val="CC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“Relativistic path”</a:t>
            </a:r>
            <a:endParaRPr lang="fr-FR" sz="160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620713"/>
            <a:ext cx="1584325" cy="105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878513" y="476250"/>
            <a:ext cx="649287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000750" y="1557338"/>
            <a:ext cx="1524000" cy="336550"/>
          </a:xfrm>
          <a:prstGeom prst="rect">
            <a:avLst/>
          </a:prstGeom>
          <a:solidFill>
            <a:srgbClr val="B4EA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“Quantum path”</a:t>
            </a:r>
            <a:endParaRPr lang="fr-FR" sz="160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899592" y="1939925"/>
            <a:ext cx="2982912" cy="336550"/>
          </a:xfrm>
          <a:prstGeom prst="rect">
            <a:avLst/>
          </a:prstGeom>
          <a:solidFill>
            <a:srgbClr val="CC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/>
              <a:t>Crucial : Center-of-mass energy</a:t>
            </a:r>
            <a:endParaRPr lang="fr-FR" sz="1600" b="1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795963" y="1989138"/>
            <a:ext cx="2005012" cy="336550"/>
          </a:xfrm>
          <a:prstGeom prst="rect">
            <a:avLst/>
          </a:prstGeom>
          <a:solidFill>
            <a:srgbClr val="B4EA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/>
              <a:t>Crucial : Luminosity</a:t>
            </a:r>
            <a:endParaRPr lang="fr-FR" sz="1600" b="1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4932363" y="2659063"/>
            <a:ext cx="3671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3" name="Group 16"/>
          <p:cNvGrpSpPr>
            <a:grpSpLocks noChangeAspect="1"/>
          </p:cNvGrpSpPr>
          <p:nvPr/>
        </p:nvGrpSpPr>
        <p:grpSpPr bwMode="auto">
          <a:xfrm>
            <a:off x="323850" y="2276475"/>
            <a:ext cx="8375650" cy="4416425"/>
            <a:chOff x="204" y="1434"/>
            <a:chExt cx="5276" cy="2782"/>
          </a:xfrm>
        </p:grpSpPr>
        <p:sp>
          <p:nvSpPr>
            <p:cNvPr id="14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04" y="1434"/>
              <a:ext cx="5276" cy="2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pic>
          <p:nvPicPr>
            <p:cNvPr id="15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434"/>
              <a:ext cx="5281" cy="2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7092950" y="2420938"/>
            <a:ext cx="1655763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7" name="Line 25"/>
          <p:cNvSpPr>
            <a:spLocks noChangeShapeType="1"/>
          </p:cNvSpPr>
          <p:nvPr/>
        </p:nvSpPr>
        <p:spPr bwMode="auto">
          <a:xfrm flipV="1">
            <a:off x="4932363" y="2636838"/>
            <a:ext cx="396081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" name="Oval 26"/>
          <p:cNvSpPr>
            <a:spLocks noChangeArrowheads="1"/>
          </p:cNvSpPr>
          <p:nvPr/>
        </p:nvSpPr>
        <p:spPr bwMode="auto">
          <a:xfrm>
            <a:off x="8820150" y="2514600"/>
            <a:ext cx="215900" cy="215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7827963" y="2636838"/>
            <a:ext cx="949325" cy="395287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</a:rPr>
              <a:t>SuperB</a:t>
            </a:r>
            <a:endParaRPr lang="fr-FR" b="1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08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2320925" y="76200"/>
            <a:ext cx="4535488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200"/>
              <a:t>Global Fit within the SM</a:t>
            </a:r>
          </a:p>
        </p:txBody>
      </p:sp>
      <p:pic>
        <p:nvPicPr>
          <p:cNvPr id="14" name="Picture 75" descr="rhoeta-fullfit-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3225" y="1112838"/>
            <a:ext cx="5494338" cy="526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76"/>
          <p:cNvSpPr txBox="1">
            <a:spLocks noChangeArrowheads="1"/>
          </p:cNvSpPr>
          <p:nvPr/>
        </p:nvSpPr>
        <p:spPr bwMode="auto">
          <a:xfrm>
            <a:off x="5148263" y="549275"/>
            <a:ext cx="2700337" cy="923925"/>
          </a:xfrm>
          <a:prstGeom prst="rect">
            <a:avLst/>
          </a:prstGeom>
          <a:solidFill>
            <a:srgbClr val="FFFF99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Consistence on an</a:t>
            </a:r>
          </a:p>
          <a:p>
            <a:pPr algn="ctr"/>
            <a:r>
              <a:rPr lang="en-US"/>
              <a:t>over constrained fit</a:t>
            </a:r>
          </a:p>
          <a:p>
            <a:pPr algn="ctr"/>
            <a:r>
              <a:rPr lang="en-US"/>
              <a:t>of the CKM parameters</a:t>
            </a:r>
            <a:endParaRPr lang="fr-FR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588125" y="3803650"/>
            <a:ext cx="2406650" cy="334963"/>
          </a:xfrm>
          <a:prstGeom prst="rect">
            <a:avLst/>
          </a:prstGeom>
          <a:solidFill>
            <a:srgbClr val="FFFF99"/>
          </a:solidFill>
          <a:ln w="54737">
            <a:solidFill>
              <a:srgbClr val="0000FF"/>
            </a:solidFill>
            <a:miter lim="800000"/>
            <a:headEnd/>
            <a:tailEnd/>
          </a:ln>
          <a:effectLst>
            <a:outerShdw dist="51930" dir="2700000" algn="ctr" rotWithShape="0">
              <a:srgbClr val="000080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lnSpc>
                <a:spcPct val="109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n-GB" sz="2000">
                <a:solidFill>
                  <a:srgbClr val="000000"/>
                </a:solidFill>
                <a:latin typeface="Symbol" pitchFamily="18" charset="2"/>
              </a:rPr>
              <a:t> h</a:t>
            </a:r>
            <a:r>
              <a:rPr lang="en-GB" sz="2000">
                <a:solidFill>
                  <a:srgbClr val="000000"/>
                </a:solidFill>
              </a:rPr>
              <a:t> = </a:t>
            </a:r>
            <a:r>
              <a:rPr lang="en-GB" sz="2000"/>
              <a:t>0.358 ± 0.012 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6588125" y="3357563"/>
            <a:ext cx="2389188" cy="334962"/>
          </a:xfrm>
          <a:prstGeom prst="rect">
            <a:avLst/>
          </a:prstGeom>
          <a:solidFill>
            <a:srgbClr val="FFFF99"/>
          </a:solidFill>
          <a:ln w="54737">
            <a:solidFill>
              <a:srgbClr val="FF0000"/>
            </a:solidFill>
            <a:miter lim="800000"/>
            <a:headEnd/>
            <a:tailEnd/>
          </a:ln>
          <a:effectLst>
            <a:outerShdw dist="51930" dir="2700000" algn="ctr" rotWithShape="0">
              <a:srgbClr val="800000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lnSpc>
                <a:spcPct val="109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n-GB" sz="2000" dirty="0">
                <a:solidFill>
                  <a:srgbClr val="000000"/>
                </a:solidFill>
                <a:latin typeface="Symbol" pitchFamily="18" charset="2"/>
              </a:rPr>
              <a:t> r</a:t>
            </a:r>
            <a:r>
              <a:rPr lang="en-GB" sz="2000" dirty="0">
                <a:solidFill>
                  <a:srgbClr val="000000"/>
                </a:solidFill>
              </a:rPr>
              <a:t> = </a:t>
            </a:r>
            <a:r>
              <a:rPr lang="en-GB" sz="2000" dirty="0"/>
              <a:t>0.132 ± 0.020 </a:t>
            </a:r>
          </a:p>
        </p:txBody>
      </p:sp>
      <p:sp>
        <p:nvSpPr>
          <p:cNvPr id="18" name="Line 87"/>
          <p:cNvSpPr>
            <a:spLocks noChangeShapeType="1"/>
          </p:cNvSpPr>
          <p:nvPr/>
        </p:nvSpPr>
        <p:spPr bwMode="auto">
          <a:xfrm>
            <a:off x="6800850" y="342741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" name="Line 88"/>
          <p:cNvSpPr>
            <a:spLocks noChangeShapeType="1"/>
          </p:cNvSpPr>
          <p:nvPr/>
        </p:nvSpPr>
        <p:spPr bwMode="auto">
          <a:xfrm>
            <a:off x="6807200" y="38782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Text Box 76"/>
          <p:cNvSpPr txBox="1">
            <a:spLocks noChangeArrowheads="1"/>
          </p:cNvSpPr>
          <p:nvPr/>
        </p:nvSpPr>
        <p:spPr bwMode="auto">
          <a:xfrm>
            <a:off x="6257925" y="4308475"/>
            <a:ext cx="2851150" cy="646113"/>
          </a:xfrm>
          <a:prstGeom prst="rect">
            <a:avLst/>
          </a:prstGeom>
          <a:solidFill>
            <a:srgbClr val="FFFF99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With a precision of </a:t>
            </a:r>
          </a:p>
          <a:p>
            <a:pPr algn="ctr"/>
            <a:r>
              <a:rPr lang="en-GB">
                <a:solidFill>
                  <a:srgbClr val="000000"/>
                </a:solidFill>
                <a:latin typeface="Symbol" pitchFamily="18" charset="2"/>
              </a:rPr>
              <a:t>s(r) ~</a:t>
            </a:r>
            <a:r>
              <a:rPr lang="en-US"/>
              <a:t>15% and </a:t>
            </a:r>
            <a:r>
              <a:rPr lang="en-GB">
                <a:solidFill>
                  <a:srgbClr val="000000"/>
                </a:solidFill>
                <a:latin typeface="Symbol" pitchFamily="18" charset="2"/>
              </a:rPr>
              <a:t>s(h) </a:t>
            </a:r>
            <a:r>
              <a:rPr lang="en-US"/>
              <a:t>~4% !</a:t>
            </a:r>
            <a:endParaRPr lang="fr-FR"/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116013" y="549275"/>
            <a:ext cx="2570162" cy="1025525"/>
          </a:xfrm>
          <a:prstGeom prst="rect">
            <a:avLst/>
          </a:prstGeom>
          <a:solidFill>
            <a:srgbClr val="FFCC66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defTabSz="1008063"/>
            <a:r>
              <a:rPr lang="en-US" sz="2000" b="1" i="1">
                <a:latin typeface="Times New Roman" pitchFamily="18" charset="0"/>
              </a:rPr>
              <a:t>Coherent picture of FCNC and CPV processes in SM</a:t>
            </a: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0" y="3213100"/>
            <a:ext cx="2335213" cy="830263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/>
              <a:t>Discovery : absence of </a:t>
            </a:r>
          </a:p>
          <a:p>
            <a:pPr algn="ctr"/>
            <a:r>
              <a:rPr lang="en-US" sz="1600"/>
              <a:t>New Particles up to the </a:t>
            </a:r>
          </a:p>
          <a:p>
            <a:pPr algn="ctr"/>
            <a:r>
              <a:rPr lang="en-US" sz="1600"/>
              <a:t>~2</a:t>
            </a:r>
            <a:r>
              <a:rPr lang="en-US" sz="1600">
                <a:cs typeface="Arial" charset="0"/>
              </a:rPr>
              <a:t>×</a:t>
            </a:r>
            <a:r>
              <a:rPr lang="en-US" sz="1600"/>
              <a:t>Electroweak Scale !</a:t>
            </a:r>
          </a:p>
        </p:txBody>
      </p:sp>
      <p:sp>
        <p:nvSpPr>
          <p:cNvPr id="23" name="Line 27"/>
          <p:cNvSpPr>
            <a:spLocks noChangeShapeType="1"/>
          </p:cNvSpPr>
          <p:nvPr/>
        </p:nvSpPr>
        <p:spPr bwMode="auto">
          <a:xfrm>
            <a:off x="4533900" y="3705225"/>
            <a:ext cx="15843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 flipV="1">
            <a:off x="4514850" y="3103563"/>
            <a:ext cx="228600" cy="5826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" name="Line 29"/>
          <p:cNvSpPr>
            <a:spLocks noChangeShapeType="1"/>
          </p:cNvSpPr>
          <p:nvPr/>
        </p:nvSpPr>
        <p:spPr bwMode="auto">
          <a:xfrm>
            <a:off x="4787900" y="3141663"/>
            <a:ext cx="1292225" cy="5381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6" name="Text Box 39"/>
          <p:cNvSpPr txBox="1">
            <a:spLocks noChangeArrowheads="1"/>
          </p:cNvSpPr>
          <p:nvPr/>
        </p:nvSpPr>
        <p:spPr bwMode="auto">
          <a:xfrm>
            <a:off x="935038" y="6400800"/>
            <a:ext cx="7524750" cy="3698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CKM matrix is the dominant source of flavour mixing and CP violation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907704" y="260648"/>
            <a:ext cx="5141913" cy="1106487"/>
          </a:xfrm>
          <a:prstGeom prst="rect">
            <a:avLst/>
          </a:prstGeom>
          <a:solidFill>
            <a:srgbClr val="18E8DE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>
                <a:latin typeface="Arial" pitchFamily="34" charset="0"/>
              </a:rPr>
              <a:t>Is the present picture showing a </a:t>
            </a:r>
          </a:p>
          <a:p>
            <a:pPr algn="ctr">
              <a:defRPr/>
            </a:pPr>
            <a:r>
              <a:rPr lang="en-US" sz="3200">
                <a:latin typeface="Arial" pitchFamily="34" charset="0"/>
              </a:rPr>
              <a:t>Model </a:t>
            </a: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Standardissimo</a:t>
            </a:r>
            <a:r>
              <a:rPr lang="en-US" sz="2800">
                <a:latin typeface="Arial" pitchFamily="34" charset="0"/>
              </a:rPr>
              <a:t> ?</a:t>
            </a:r>
            <a:endParaRPr lang="fr-FR" sz="2800">
              <a:latin typeface="Arial" pitchFamily="34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68313" y="1646486"/>
            <a:ext cx="8064500" cy="701675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ysClr val="windowText" lastClr="000000"/>
                </a:solidFill>
              </a:rPr>
              <a:t>CKM matrix is the dominant source of </a:t>
            </a:r>
            <a:r>
              <a:rPr lang="en-US" sz="2000" kern="0" dirty="0" err="1">
                <a:solidFill>
                  <a:sysClr val="windowText" lastClr="000000"/>
                </a:solidFill>
              </a:rPr>
              <a:t>flavour</a:t>
            </a:r>
            <a:r>
              <a:rPr lang="en-US" sz="2000" kern="0" dirty="0">
                <a:solidFill>
                  <a:sysClr val="windowText" lastClr="000000"/>
                </a:solidFill>
              </a:rPr>
              <a:t> mixing and CP violation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ysClr val="windowText" lastClr="000000"/>
                </a:solidFill>
                <a:latin typeface="Symbol" pitchFamily="18" charset="2"/>
              </a:rPr>
              <a:t>                                           s( r)~15%  s(h) ~4%</a:t>
            </a:r>
            <a:endParaRPr lang="fr-FR" sz="2000" kern="0" dirty="0">
              <a:solidFill>
                <a:sysClr val="windowText" lastClr="000000"/>
              </a:solidFill>
              <a:latin typeface="Symbol" pitchFamily="18" charset="2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68313" y="2806055"/>
            <a:ext cx="8064500" cy="132397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ysClr val="windowText" lastClr="000000"/>
                </a:solidFill>
              </a:rPr>
              <a:t>Nevertheless there are tensions here and there that should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ysClr val="windowText" lastClr="000000"/>
                </a:solidFill>
              </a:rPr>
              <a:t>be continuously and  quantitatively monitored  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rgbClr val="000000"/>
                </a:solidFill>
              </a:rPr>
              <a:t>sin2</a:t>
            </a:r>
            <a:r>
              <a:rPr lang="en-US" sz="2000" kern="0" dirty="0">
                <a:solidFill>
                  <a:srgbClr val="000000"/>
                </a:solidFill>
                <a:latin typeface="Symbol" pitchFamily="18" charset="2"/>
              </a:rPr>
              <a:t>b (+2.2s)</a:t>
            </a:r>
            <a:r>
              <a:rPr lang="en-US" sz="2000" kern="0" dirty="0">
                <a:solidFill>
                  <a:srgbClr val="000000"/>
                </a:solidFill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Symbol" pitchFamily="18" charset="2"/>
              </a:rPr>
              <a:t>e</a:t>
            </a:r>
            <a:r>
              <a:rPr lang="en-US" sz="2000" kern="0" baseline="-25000" dirty="0" err="1">
                <a:solidFill>
                  <a:srgbClr val="000000"/>
                </a:solidFill>
              </a:rPr>
              <a:t>K</a:t>
            </a:r>
            <a:r>
              <a:rPr lang="en-US" sz="2000" kern="0" baseline="-25000" dirty="0">
                <a:solidFill>
                  <a:srgbClr val="000000"/>
                </a:solidFill>
              </a:rPr>
              <a:t> </a:t>
            </a:r>
            <a:r>
              <a:rPr lang="en-US" sz="2000" kern="0" dirty="0">
                <a:solidFill>
                  <a:srgbClr val="000000"/>
                </a:solidFill>
                <a:latin typeface="Symbol" pitchFamily="18" charset="2"/>
              </a:rPr>
              <a:t>(-1.7s) </a:t>
            </a:r>
            <a:r>
              <a:rPr lang="en-US" sz="2000" kern="0" dirty="0">
                <a:solidFill>
                  <a:srgbClr val="000000"/>
                </a:solidFill>
              </a:rPr>
              <a:t>, Br(</a:t>
            </a:r>
            <a:r>
              <a:rPr lang="en-US" sz="2000" kern="0" dirty="0" err="1">
                <a:solidFill>
                  <a:srgbClr val="000000"/>
                </a:solidFill>
              </a:rPr>
              <a:t>B</a:t>
            </a:r>
            <a:r>
              <a:rPr lang="en-US" sz="2000" kern="0" dirty="0" err="1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sz="2000" kern="0" dirty="0" err="1">
                <a:solidFill>
                  <a:srgbClr val="000000"/>
                </a:solidFill>
                <a:latin typeface="Symbol" pitchFamily="18" charset="2"/>
                <a:sym typeface="Wingdings" pitchFamily="2" charset="2"/>
              </a:rPr>
              <a:t>t</a:t>
            </a:r>
            <a:r>
              <a:rPr lang="en-US" sz="2000" kern="0" dirty="0">
                <a:solidFill>
                  <a:srgbClr val="000000"/>
                </a:solidFill>
                <a:latin typeface="Symbol" pitchFamily="18" charset="2"/>
                <a:sym typeface="Wingdings" pitchFamily="2" charset="2"/>
              </a:rPr>
              <a:t> n</a:t>
            </a:r>
            <a:r>
              <a:rPr lang="en-US" sz="2000" kern="0" dirty="0">
                <a:solidFill>
                  <a:srgbClr val="000000"/>
                </a:solidFill>
                <a:sym typeface="Wingdings" pitchFamily="2" charset="2"/>
              </a:rPr>
              <a:t>) </a:t>
            </a:r>
            <a:r>
              <a:rPr lang="en-US" sz="2000" kern="0" dirty="0">
                <a:solidFill>
                  <a:srgbClr val="000000"/>
                </a:solidFill>
                <a:latin typeface="Symbol" pitchFamily="18" charset="2"/>
              </a:rPr>
              <a:t>-(3.2s)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 smtClean="0">
                <a:solidFill>
                  <a:srgbClr val="000000"/>
                </a:solidFill>
                <a:latin typeface="+mn-lt"/>
              </a:rPr>
              <a:t>[CP </a:t>
            </a:r>
            <a:r>
              <a:rPr lang="en-US" sz="2000" kern="0" dirty="0">
                <a:solidFill>
                  <a:srgbClr val="000000"/>
                </a:solidFill>
                <a:latin typeface="+mn-lt"/>
              </a:rPr>
              <a:t>asymmetry in Bs sector (</a:t>
            </a:r>
            <a:r>
              <a:rPr lang="en-US" sz="2000" kern="0" dirty="0">
                <a:solidFill>
                  <a:srgbClr val="000000"/>
                </a:solidFill>
                <a:latin typeface="Symbol" pitchFamily="18" charset="2"/>
              </a:rPr>
              <a:t>3.1s</a:t>
            </a:r>
            <a:r>
              <a:rPr lang="en-US" sz="2000" kern="0" dirty="0" smtClean="0">
                <a:solidFill>
                  <a:srgbClr val="000000"/>
                </a:solidFill>
                <a:latin typeface="Symbol" pitchFamily="18" charset="2"/>
              </a:rPr>
              <a:t>)]</a:t>
            </a:r>
            <a:endParaRPr lang="en-US" sz="2000" kern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8313" y="4640015"/>
            <a:ext cx="8064500" cy="708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rgbClr val="000000"/>
                </a:solidFill>
              </a:rPr>
              <a:t>To render these tests more effective we need to  improve the measurements but also (in same case) the predictions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468313" y="5517902"/>
            <a:ext cx="8135937" cy="7080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rgbClr val="000000"/>
                </a:solidFill>
              </a:rPr>
              <a:t>Other measurements are interesting, not yet stringent tests 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 err="1">
                <a:solidFill>
                  <a:srgbClr val="000000"/>
                </a:solidFill>
                <a:latin typeface="Symbol" pitchFamily="18" charset="2"/>
              </a:rPr>
              <a:t>a,g</a:t>
            </a:r>
            <a:r>
              <a:rPr lang="en-US" sz="2000" kern="0" dirty="0">
                <a:solidFill>
                  <a:srgbClr val="000000"/>
                </a:solidFill>
                <a:latin typeface="Symbol" pitchFamily="18" charset="2"/>
              </a:rPr>
              <a:t>, b </a:t>
            </a:r>
            <a:r>
              <a:rPr lang="en-US" sz="2000" kern="0" dirty="0">
                <a:solidFill>
                  <a:srgbClr val="000000"/>
                </a:solidFill>
              </a:rPr>
              <a:t>from Penguins, A</a:t>
            </a:r>
            <a:r>
              <a:rPr lang="en-US" sz="2000" kern="0" baseline="-25000" dirty="0">
                <a:solidFill>
                  <a:srgbClr val="000000"/>
                </a:solidFill>
              </a:rPr>
              <a:t>CP</a:t>
            </a:r>
            <a:r>
              <a:rPr lang="en-US" sz="2000" kern="0" dirty="0">
                <a:solidFill>
                  <a:srgbClr val="000000"/>
                </a:solidFill>
              </a:rPr>
              <a:t> (and Br) in </a:t>
            </a:r>
            <a:r>
              <a:rPr lang="en-US" sz="2000" kern="0" dirty="0" err="1">
                <a:solidFill>
                  <a:srgbClr val="000000"/>
                </a:solidFill>
              </a:rPr>
              <a:t>radiative</a:t>
            </a:r>
            <a:r>
              <a:rPr lang="en-US" sz="2000" kern="0" dirty="0">
                <a:solidFill>
                  <a:srgbClr val="000000"/>
                </a:solidFill>
              </a:rPr>
              <a:t> and </a:t>
            </a:r>
            <a:r>
              <a:rPr lang="en-US" sz="2000" kern="0" dirty="0" err="1">
                <a:solidFill>
                  <a:srgbClr val="000000"/>
                </a:solidFill>
              </a:rPr>
              <a:t>dileptonic</a:t>
            </a:r>
            <a:r>
              <a:rPr lang="en-US" sz="2000" kern="0" dirty="0">
                <a:solidFill>
                  <a:srgbClr val="000000"/>
                </a:solidFill>
              </a:rPr>
              <a:t> decays… </a:t>
            </a:r>
          </a:p>
        </p:txBody>
      </p:sp>
      <p:sp>
        <p:nvSpPr>
          <p:cNvPr id="9" name="Rectangle 8"/>
          <p:cNvSpPr/>
          <p:nvPr/>
        </p:nvSpPr>
        <p:spPr>
          <a:xfrm>
            <a:off x="395536" y="2780928"/>
            <a:ext cx="8208912" cy="14401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66FF33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5536" y="4581128"/>
            <a:ext cx="8208912" cy="1728192"/>
          </a:xfrm>
          <a:prstGeom prst="rect">
            <a:avLst/>
          </a:prstGeom>
          <a:noFill/>
          <a:ln w="762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66FF33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5536" y="1556792"/>
            <a:ext cx="8208912" cy="86409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50825" y="3357563"/>
            <a:ext cx="5473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GB" sz="2000">
                <a:latin typeface="Times New Roman" pitchFamily="18" charset="0"/>
              </a:rPr>
              <a:t>The quantum stabilization of the Electroweak Scale</a:t>
            </a:r>
          </a:p>
          <a:p>
            <a:pPr algn="ctr" eaLnBrk="0" hangingPunct="0"/>
            <a:r>
              <a:rPr lang="en-GB" sz="2000">
                <a:latin typeface="Times New Roman" pitchFamily="18" charset="0"/>
              </a:rPr>
              <a:t>suggests that  </a:t>
            </a:r>
            <a:r>
              <a:rPr lang="en-GB" sz="2000">
                <a:latin typeface="Symbol" pitchFamily="18" charset="2"/>
              </a:rPr>
              <a:t>L</a:t>
            </a:r>
            <a:r>
              <a:rPr lang="en-GB" sz="2000">
                <a:latin typeface="Times New Roman" pitchFamily="18" charset="0"/>
              </a:rPr>
              <a:t>~ 1TeV</a:t>
            </a:r>
            <a:endParaRPr lang="fr-FR" sz="2000">
              <a:latin typeface="Times New Roman" pitchFamily="18" charset="0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828675" y="5967413"/>
            <a:ext cx="7559675" cy="701675"/>
          </a:xfrm>
          <a:prstGeom prst="rect">
            <a:avLst/>
          </a:prstGeom>
          <a:solidFill>
            <a:srgbClr val="F8FF9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>
                <a:latin typeface="Times New Roman" pitchFamily="18" charset="0"/>
              </a:rPr>
              <a:t>Those are arguments of fine tuning…if the NP scale is at 2-3..10 TeV </a:t>
            </a:r>
          </a:p>
          <a:p>
            <a:pPr algn="ctr"/>
            <a:r>
              <a:rPr lang="en-GB" sz="2000">
                <a:latin typeface="Times New Roman" pitchFamily="18" charset="0"/>
              </a:rPr>
              <a:t>…naturalness is not at loss yet…</a:t>
            </a:r>
          </a:p>
        </p:txBody>
      </p:sp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614363" y="4292600"/>
          <a:ext cx="4675187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name="Equation" r:id="rId3" imgW="2234880" imgH="660240" progId="">
                  <p:embed/>
                </p:oleObj>
              </mc:Choice>
              <mc:Fallback>
                <p:oleObj name="Equation" r:id="rId3" imgW="2234880" imgH="66024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4292600"/>
                        <a:ext cx="4675187" cy="138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5884863" y="3933825"/>
            <a:ext cx="2613025" cy="962025"/>
            <a:chOff x="566" y="2840"/>
            <a:chExt cx="2536" cy="964"/>
          </a:xfrm>
        </p:grpSpPr>
        <p:sp>
          <p:nvSpPr>
            <p:cNvPr id="12298" name="Line 10"/>
            <p:cNvSpPr>
              <a:spLocks noChangeShapeType="1"/>
            </p:cNvSpPr>
            <p:nvPr/>
          </p:nvSpPr>
          <p:spPr bwMode="auto">
            <a:xfrm>
              <a:off x="566" y="3353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2299" name="Oval 11"/>
            <p:cNvSpPr>
              <a:spLocks noChangeArrowheads="1"/>
            </p:cNvSpPr>
            <p:nvPr/>
          </p:nvSpPr>
          <p:spPr bwMode="auto">
            <a:xfrm>
              <a:off x="1473" y="3081"/>
              <a:ext cx="576" cy="5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>
              <a:off x="2047" y="3353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2301" name="Text Box 13"/>
            <p:cNvSpPr txBox="1">
              <a:spLocks noChangeArrowheads="1"/>
            </p:cNvSpPr>
            <p:nvPr/>
          </p:nvSpPr>
          <p:spPr bwMode="auto">
            <a:xfrm>
              <a:off x="598" y="3064"/>
              <a:ext cx="358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H</a:t>
              </a:r>
            </a:p>
          </p:txBody>
        </p:sp>
        <p:sp>
          <p:nvSpPr>
            <p:cNvPr id="12302" name="Text Box 14"/>
            <p:cNvSpPr txBox="1">
              <a:spLocks noChangeArrowheads="1"/>
            </p:cNvSpPr>
            <p:nvPr/>
          </p:nvSpPr>
          <p:spPr bwMode="auto">
            <a:xfrm>
              <a:off x="2745" y="3052"/>
              <a:ext cx="357" cy="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H</a:t>
              </a:r>
            </a:p>
          </p:txBody>
        </p:sp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1655" y="2840"/>
              <a:ext cx="247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12304" name="Text Box 16"/>
            <p:cNvSpPr txBox="1">
              <a:spLocks noChangeArrowheads="1"/>
            </p:cNvSpPr>
            <p:nvPr/>
          </p:nvSpPr>
          <p:spPr bwMode="auto">
            <a:xfrm>
              <a:off x="1677" y="3406"/>
              <a:ext cx="246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t</a:t>
              </a:r>
            </a:p>
          </p:txBody>
        </p:sp>
      </p:grpSp>
      <p:grpSp>
        <p:nvGrpSpPr>
          <p:cNvPr id="12305" name="Group 17"/>
          <p:cNvGrpSpPr>
            <a:grpSpLocks/>
          </p:cNvGrpSpPr>
          <p:nvPr/>
        </p:nvGrpSpPr>
        <p:grpSpPr bwMode="auto">
          <a:xfrm>
            <a:off x="5940425" y="4797425"/>
            <a:ext cx="2481263" cy="966788"/>
            <a:chOff x="3192" y="2478"/>
            <a:chExt cx="2025" cy="961"/>
          </a:xfrm>
        </p:grpSpPr>
        <p:sp>
          <p:nvSpPr>
            <p:cNvPr id="12306" name="Line 18"/>
            <p:cNvSpPr>
              <a:spLocks noChangeShapeType="1"/>
            </p:cNvSpPr>
            <p:nvPr/>
          </p:nvSpPr>
          <p:spPr bwMode="auto">
            <a:xfrm>
              <a:off x="3242" y="3353"/>
              <a:ext cx="190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2307" name="Oval 19"/>
            <p:cNvSpPr>
              <a:spLocks noChangeArrowheads="1"/>
            </p:cNvSpPr>
            <p:nvPr/>
          </p:nvSpPr>
          <p:spPr bwMode="auto">
            <a:xfrm>
              <a:off x="3923" y="2763"/>
              <a:ext cx="576" cy="5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08" name="Text Box 20"/>
            <p:cNvSpPr txBox="1">
              <a:spLocks noChangeArrowheads="1"/>
            </p:cNvSpPr>
            <p:nvPr/>
          </p:nvSpPr>
          <p:spPr bwMode="auto">
            <a:xfrm>
              <a:off x="4105" y="2478"/>
              <a:ext cx="208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12309" name="Text Box 21"/>
            <p:cNvSpPr txBox="1">
              <a:spLocks noChangeArrowheads="1"/>
            </p:cNvSpPr>
            <p:nvPr/>
          </p:nvSpPr>
          <p:spPr bwMode="auto">
            <a:xfrm>
              <a:off x="4127" y="3045"/>
              <a:ext cx="208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12310" name="Text Box 22"/>
            <p:cNvSpPr txBox="1">
              <a:spLocks noChangeArrowheads="1"/>
            </p:cNvSpPr>
            <p:nvPr/>
          </p:nvSpPr>
          <p:spPr bwMode="auto">
            <a:xfrm>
              <a:off x="3192" y="3022"/>
              <a:ext cx="301" cy="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H</a:t>
              </a:r>
            </a:p>
          </p:txBody>
        </p:sp>
        <p:sp>
          <p:nvSpPr>
            <p:cNvPr id="12311" name="Text Box 23"/>
            <p:cNvSpPr txBox="1">
              <a:spLocks noChangeArrowheads="1"/>
            </p:cNvSpPr>
            <p:nvPr/>
          </p:nvSpPr>
          <p:spPr bwMode="auto">
            <a:xfrm>
              <a:off x="4917" y="2992"/>
              <a:ext cx="300" cy="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H</a:t>
              </a:r>
            </a:p>
          </p:txBody>
        </p:sp>
      </p:grp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6342063" y="3067050"/>
            <a:ext cx="1862137" cy="701675"/>
          </a:xfrm>
          <a:prstGeom prst="rect">
            <a:avLst/>
          </a:prstGeom>
          <a:solidFill>
            <a:srgbClr val="F8FF9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 sz="2000">
                <a:latin typeface="Times New Roman" pitchFamily="18" charset="0"/>
              </a:rPr>
              <a:t>LHC will search</a:t>
            </a:r>
          </a:p>
          <a:p>
            <a:pPr algn="ctr"/>
            <a:r>
              <a:rPr lang="fr-FR" sz="2000">
                <a:latin typeface="Times New Roman" pitchFamily="18" charset="0"/>
              </a:rPr>
              <a:t>on this range</a:t>
            </a:r>
          </a:p>
        </p:txBody>
      </p:sp>
      <p:sp>
        <p:nvSpPr>
          <p:cNvPr id="12313" name="Oval 25"/>
          <p:cNvSpPr>
            <a:spLocks noChangeArrowheads="1"/>
          </p:cNvSpPr>
          <p:nvPr/>
        </p:nvSpPr>
        <p:spPr bwMode="auto">
          <a:xfrm>
            <a:off x="3340100" y="4149725"/>
            <a:ext cx="792163" cy="792163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314" name="Oval 26"/>
          <p:cNvSpPr>
            <a:spLocks noChangeArrowheads="1"/>
          </p:cNvSpPr>
          <p:nvPr/>
        </p:nvSpPr>
        <p:spPr bwMode="auto">
          <a:xfrm>
            <a:off x="3454400" y="4848225"/>
            <a:ext cx="1727200" cy="792163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2317" name="Group 29"/>
          <p:cNvGrpSpPr>
            <a:grpSpLocks/>
          </p:cNvGrpSpPr>
          <p:nvPr/>
        </p:nvGrpSpPr>
        <p:grpSpPr bwMode="auto">
          <a:xfrm>
            <a:off x="684213" y="304800"/>
            <a:ext cx="7632700" cy="2763838"/>
            <a:chOff x="431" y="192"/>
            <a:chExt cx="4808" cy="1741"/>
          </a:xfrm>
        </p:grpSpPr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 l="2039" t="26682" r="908" b="46609"/>
            <a:stretch>
              <a:fillRect/>
            </a:stretch>
          </p:blipFill>
          <p:spPr bwMode="auto">
            <a:xfrm>
              <a:off x="431" y="980"/>
              <a:ext cx="4808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316" name="Text Box 28"/>
            <p:cNvSpPr txBox="1">
              <a:spLocks noChangeArrowheads="1"/>
            </p:cNvSpPr>
            <p:nvPr/>
          </p:nvSpPr>
          <p:spPr bwMode="auto">
            <a:xfrm>
              <a:off x="797" y="192"/>
              <a:ext cx="4087" cy="590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82945" tIns="41473" rIns="82945" bIns="41473">
              <a:spAutoFit/>
            </a:bodyPr>
            <a:lstStyle/>
            <a:p>
              <a:pPr algn="ctr" defTabSz="828675" eaLnBrk="0" hangingPunct="0"/>
              <a:r>
                <a:rPr lang="en-GB" sz="2800">
                  <a:latin typeface="Times New Roman" pitchFamily="18" charset="0"/>
                </a:rPr>
                <a:t>The problem of particle physics today is : </a:t>
              </a:r>
            </a:p>
            <a:p>
              <a:pPr algn="ctr" defTabSz="828675" eaLnBrk="0" hangingPunct="0"/>
              <a:r>
                <a:rPr lang="en-GB" sz="2800">
                  <a:latin typeface="Times New Roman" pitchFamily="18" charset="0"/>
                </a:rPr>
                <a:t>where is the NP scale  </a:t>
              </a:r>
              <a:r>
                <a:rPr lang="en-GB" sz="2800">
                  <a:latin typeface="Symbol" pitchFamily="18" charset="2"/>
                </a:rPr>
                <a:t>L</a:t>
              </a:r>
              <a:r>
                <a:rPr lang="en-GB" sz="2800">
                  <a:latin typeface="Times New Roman" pitchFamily="18" charset="0"/>
                </a:rPr>
                <a:t> ~ 0.5, 1…10</a:t>
              </a:r>
              <a:r>
                <a:rPr lang="en-GB" sz="2800" baseline="30000">
                  <a:latin typeface="Times New Roman" pitchFamily="18" charset="0"/>
                </a:rPr>
                <a:t>16</a:t>
              </a:r>
              <a:r>
                <a:rPr lang="en-GB" sz="2800">
                  <a:latin typeface="Times New Roman" pitchFamily="18" charset="0"/>
                </a:rPr>
                <a:t> TeV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 animBg="1"/>
      <p:bldP spid="12312" grpId="0" animBg="1"/>
      <p:bldP spid="12313" grpId="0" animBg="1"/>
      <p:bldP spid="123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95288" y="1412875"/>
            <a:ext cx="657542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 eaLnBrk="0" hangingPunct="0">
              <a:buFont typeface="Wingdings" pitchFamily="2" charset="2"/>
              <a:buChar char="à"/>
            </a:pPr>
            <a:r>
              <a:rPr lang="en-GB" sz="2400">
                <a:latin typeface="Times New Roman" pitchFamily="18" charset="0"/>
              </a:rPr>
              <a:t>if NP particles are discovered at LHC we have to</a:t>
            </a:r>
          </a:p>
          <a:p>
            <a:pPr defTabSz="828675" eaLnBrk="0" hangingPunct="0">
              <a:buFont typeface="Wingdings" pitchFamily="2" charset="2"/>
              <a:buNone/>
            </a:pPr>
            <a:r>
              <a:rPr lang="en-GB" sz="2400">
                <a:latin typeface="Times New Roman" pitchFamily="18" charset="0"/>
              </a:rPr>
              <a:t>    be able to study the </a:t>
            </a:r>
            <a:r>
              <a:rPr lang="en-GB" sz="2400" u="sng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flavour structure of the NP</a:t>
            </a:r>
          </a:p>
          <a:p>
            <a:pPr defTabSz="828675" eaLnBrk="0" hangingPunct="0"/>
            <a:r>
              <a:rPr lang="en-GB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 (</a:t>
            </a:r>
            <a:r>
              <a:rPr lang="en-GB" sz="2400" b="1">
                <a:latin typeface="Times New Roman" pitchFamily="18" charset="0"/>
              </a:rPr>
              <a:t>“reconstructing” the NP Lagrangian</a:t>
            </a:r>
            <a:r>
              <a:rPr lang="en-GB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  <a:p>
            <a:pPr defTabSz="828675" eaLnBrk="0" hangingPunct="0"/>
            <a:r>
              <a:rPr lang="en-GB" sz="2400">
                <a:latin typeface="Times New Roman" pitchFamily="18" charset="0"/>
                <a:sym typeface="Wingdings" pitchFamily="2" charset="2"/>
              </a:rPr>
              <a:t></a:t>
            </a:r>
            <a:r>
              <a:rPr lang="en-GB" sz="2400">
                <a:latin typeface="Times New Roman" pitchFamily="18" charset="0"/>
              </a:rPr>
              <a:t>to have the capability to explore </a:t>
            </a:r>
            <a:r>
              <a:rPr lang="en-GB" sz="2400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NP scale</a:t>
            </a:r>
            <a:r>
              <a:rPr lang="en-GB" sz="2400">
                <a:latin typeface="Times New Roman" pitchFamily="18" charset="0"/>
              </a:rPr>
              <a:t> beyond </a:t>
            </a:r>
          </a:p>
          <a:p>
            <a:pPr defTabSz="828675" eaLnBrk="0" hangingPunct="0"/>
            <a:r>
              <a:rPr lang="en-GB" sz="2400">
                <a:latin typeface="Times New Roman" pitchFamily="18" charset="0"/>
              </a:rPr>
              <a:t>    the LHC reach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143000" y="115888"/>
            <a:ext cx="6453188" cy="519112"/>
          </a:xfrm>
          <a:prstGeom prst="rect">
            <a:avLst/>
          </a:prstGeom>
          <a:solidFill>
            <a:srgbClr val="FF0000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 sz="2800">
                <a:latin typeface="Times New Roman" pitchFamily="18" charset="0"/>
              </a:rPr>
              <a:t>Present and future goals of  Flavour Physics</a:t>
            </a:r>
          </a:p>
        </p:txBody>
      </p:sp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7169150" y="1268413"/>
          <a:ext cx="1795463" cy="204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Equation" r:id="rId3" imgW="444240" imgH="507960" progId="">
                  <p:embed/>
                </p:oleObj>
              </mc:Choice>
              <mc:Fallback>
                <p:oleObj name="Equation" r:id="rId3" imgW="444240" imgH="50796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9150" y="1268413"/>
                        <a:ext cx="1795463" cy="2046287"/>
                      </a:xfrm>
                      <a:prstGeom prst="rect">
                        <a:avLst/>
                      </a:prstGeom>
                      <a:noFill/>
                      <a:ln w="38100" cap="rnd">
                        <a:solidFill>
                          <a:schemeClr val="accent2"/>
                        </a:solidFill>
                        <a:prstDash val="sysDot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179388" y="3644900"/>
            <a:ext cx="8785225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2794000" y="671513"/>
            <a:ext cx="5378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/>
              <a:t>It is a game of couplings and scales</a:t>
            </a:r>
          </a:p>
        </p:txBody>
      </p:sp>
      <p:graphicFrame>
        <p:nvGraphicFramePr>
          <p:cNvPr id="13365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035613"/>
              </p:ext>
            </p:extLst>
          </p:nvPr>
        </p:nvGraphicFramePr>
        <p:xfrm>
          <a:off x="250825" y="3743325"/>
          <a:ext cx="8785225" cy="2927351"/>
        </p:xfrm>
        <a:graphic>
          <a:graphicData uri="http://schemas.openxmlformats.org/drawingml/2006/table">
            <a:tbl>
              <a:tblPr/>
              <a:tblGrid>
                <a:gridCol w="1873250"/>
                <a:gridCol w="2209800"/>
                <a:gridCol w="2398713"/>
                <a:gridCol w="2303462"/>
              </a:tblGrid>
              <a:tr h="163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Coupling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PRECISION 20%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today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PRECISION 10%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Tomorrow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(2010-2015)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(LHCb,MEG,NA62…)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PRECISION 1%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after tomorrow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(&gt;2015)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Order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Wingdings" pitchFamily="2" charset="2"/>
                        </a:rPr>
                        <a:t>L</a:t>
                      </a:r>
                      <a:r>
                        <a:rPr kumimoji="0" lang="fr-FR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eff</a:t>
                      </a: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~ 20 TeV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Wingdings" pitchFamily="2" charset="2"/>
                        </a:rPr>
                        <a:t>L</a:t>
                      </a:r>
                      <a:r>
                        <a:rPr kumimoji="0" lang="fr-FR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eff</a:t>
                      </a: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~ 30 TeV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Wingdings" pitchFamily="2" charset="2"/>
                        </a:rPr>
                        <a:t>L</a:t>
                      </a:r>
                      <a:r>
                        <a:rPr kumimoji="0" lang="fr-FR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eff</a:t>
                      </a: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~ 100 TeV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“MFV”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Wingdings" pitchFamily="2" charset="2"/>
                        </a:rPr>
                        <a:t>L</a:t>
                      </a:r>
                      <a:r>
                        <a:rPr kumimoji="0" lang="fr-FR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eff</a:t>
                      </a: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~ 180 GeV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Wingdings" pitchFamily="2" charset="2"/>
                        </a:rPr>
                        <a:t>L</a:t>
                      </a:r>
                      <a:r>
                        <a:rPr kumimoji="0" lang="fr-FR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eff</a:t>
                      </a: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~ 250 GeV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Wingdings" pitchFamily="2" charset="2"/>
                        </a:rPr>
                        <a:t>L</a:t>
                      </a:r>
                      <a:r>
                        <a:rPr kumimoji="0" lang="fr-FR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eff</a:t>
                      </a: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~ 800 GeV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353" name="Rectangle 41"/>
          <p:cNvSpPr>
            <a:spLocks noChangeArrowheads="1"/>
          </p:cNvSpPr>
          <p:nvPr/>
        </p:nvSpPr>
        <p:spPr bwMode="auto">
          <a:xfrm>
            <a:off x="2124075" y="6019800"/>
            <a:ext cx="2232025" cy="649288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13366" name="Picture 5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4629150"/>
            <a:ext cx="11525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23" name="Group 315"/>
          <p:cNvGrpSpPr>
            <a:grpSpLocks/>
          </p:cNvGrpSpPr>
          <p:nvPr/>
        </p:nvGrpSpPr>
        <p:grpSpPr bwMode="auto">
          <a:xfrm>
            <a:off x="0" y="-73025"/>
            <a:ext cx="4937125" cy="6669088"/>
            <a:chOff x="0" y="73"/>
            <a:chExt cx="3110" cy="4201"/>
          </a:xfrm>
        </p:grpSpPr>
        <p:sp>
          <p:nvSpPr>
            <p:cNvPr id="17724" name="Text Box 316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25" name="Text Box 317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26" name="Text Box 318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727" name="Text Box 319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28" name="Text Box 320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29" name="Text Box 321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30" name="Text Box 322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31" name="Text Box 323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32" name="Text Box 324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733" name="Text Box 325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34" name="Text Box 326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735" name="Text Box 327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36" name="Text Box 328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737" name="Line 329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738" name="Text Box 330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39" name="Text Box 331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40" name="Text Box 332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741" name="Group 333"/>
          <p:cNvGrpSpPr>
            <a:grpSpLocks/>
          </p:cNvGrpSpPr>
          <p:nvPr/>
        </p:nvGrpSpPr>
        <p:grpSpPr bwMode="auto">
          <a:xfrm>
            <a:off x="5435600" y="-15875"/>
            <a:ext cx="3709988" cy="6280150"/>
            <a:chOff x="3424" y="109"/>
            <a:chExt cx="2337" cy="3956"/>
          </a:xfrm>
        </p:grpSpPr>
        <p:sp>
          <p:nvSpPr>
            <p:cNvPr id="17742" name="Text Box 334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743" name="Text Box 335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744" name="Text Box 336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745" name="Text Box 337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746" name="Text Box 338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747" name="Text Box 339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748" name="Text Box 340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749" name="Text Box 341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750" name="Text Box 342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751" name="Group 343"/>
          <p:cNvGrpSpPr>
            <a:grpSpLocks/>
          </p:cNvGrpSpPr>
          <p:nvPr/>
        </p:nvGrpSpPr>
        <p:grpSpPr bwMode="auto">
          <a:xfrm>
            <a:off x="6350" y="-73025"/>
            <a:ext cx="4937125" cy="6669088"/>
            <a:chOff x="0" y="73"/>
            <a:chExt cx="3110" cy="4201"/>
          </a:xfrm>
        </p:grpSpPr>
        <p:sp>
          <p:nvSpPr>
            <p:cNvPr id="17752" name="Text Box 344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53" name="Text Box 345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54" name="Text Box 346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755" name="Text Box 347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56" name="Text Box 348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57" name="Text Box 349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58" name="Text Box 350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59" name="Text Box 351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60" name="Text Box 352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761" name="Text Box 353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62" name="Text Box 354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763" name="Text Box 355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64" name="Text Box 356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765" name="Line 357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766" name="Text Box 358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67" name="Text Box 359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68" name="Text Box 360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769" name="Group 361"/>
          <p:cNvGrpSpPr>
            <a:grpSpLocks/>
          </p:cNvGrpSpPr>
          <p:nvPr/>
        </p:nvGrpSpPr>
        <p:grpSpPr bwMode="auto">
          <a:xfrm>
            <a:off x="5441950" y="-15875"/>
            <a:ext cx="3709988" cy="6280150"/>
            <a:chOff x="3424" y="109"/>
            <a:chExt cx="2337" cy="3956"/>
          </a:xfrm>
        </p:grpSpPr>
        <p:sp>
          <p:nvSpPr>
            <p:cNvPr id="17770" name="Text Box 362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771" name="Text Box 363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772" name="Text Box 364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773" name="Text Box 365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774" name="Text Box 366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775" name="Text Box 367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776" name="Text Box 368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777" name="Text Box 369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778" name="Text Box 370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779" name="Group 371"/>
          <p:cNvGrpSpPr>
            <a:grpSpLocks/>
          </p:cNvGrpSpPr>
          <p:nvPr/>
        </p:nvGrpSpPr>
        <p:grpSpPr bwMode="auto">
          <a:xfrm>
            <a:off x="-7938" y="-73025"/>
            <a:ext cx="4937126" cy="6669088"/>
            <a:chOff x="0" y="73"/>
            <a:chExt cx="3110" cy="4201"/>
          </a:xfrm>
        </p:grpSpPr>
        <p:sp>
          <p:nvSpPr>
            <p:cNvPr id="17780" name="Text Box 372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81" name="Text Box 373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82" name="Text Box 374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783" name="Text Box 375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84" name="Text Box 376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85" name="Text Box 377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86" name="Text Box 378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87" name="Text Box 379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88" name="Text Box 380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789" name="Text Box 381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90" name="Text Box 382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791" name="Text Box 383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92" name="Text Box 384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793" name="Line 385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794" name="Text Box 386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95" name="Text Box 387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96" name="Text Box 388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797" name="Group 389"/>
          <p:cNvGrpSpPr>
            <a:grpSpLocks/>
          </p:cNvGrpSpPr>
          <p:nvPr/>
        </p:nvGrpSpPr>
        <p:grpSpPr bwMode="auto">
          <a:xfrm>
            <a:off x="5427663" y="-15875"/>
            <a:ext cx="3709987" cy="6280150"/>
            <a:chOff x="3424" y="109"/>
            <a:chExt cx="2337" cy="3956"/>
          </a:xfrm>
        </p:grpSpPr>
        <p:sp>
          <p:nvSpPr>
            <p:cNvPr id="17798" name="Text Box 390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799" name="Text Box 391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800" name="Text Box 392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801" name="Text Box 393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802" name="Text Box 394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803" name="Text Box 395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804" name="Text Box 396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805" name="Text Box 397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806" name="Text Box 398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807" name="Group 399"/>
          <p:cNvGrpSpPr>
            <a:grpSpLocks/>
          </p:cNvGrpSpPr>
          <p:nvPr/>
        </p:nvGrpSpPr>
        <p:grpSpPr bwMode="auto">
          <a:xfrm>
            <a:off x="-7938" y="-71438"/>
            <a:ext cx="4937126" cy="6669088"/>
            <a:chOff x="0" y="73"/>
            <a:chExt cx="3110" cy="4201"/>
          </a:xfrm>
        </p:grpSpPr>
        <p:sp>
          <p:nvSpPr>
            <p:cNvPr id="17808" name="Text Box 400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09" name="Text Box 401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10" name="Text Box 402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811" name="Text Box 403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12" name="Text Box 404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13" name="Text Box 405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14" name="Text Box 406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15" name="Text Box 407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16" name="Text Box 408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817" name="Text Box 409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18" name="Text Box 410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819" name="Text Box 411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20" name="Text Box 412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821" name="Line 413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822" name="Text Box 414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23" name="Text Box 415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24" name="Text Box 416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825" name="Group 417"/>
          <p:cNvGrpSpPr>
            <a:grpSpLocks/>
          </p:cNvGrpSpPr>
          <p:nvPr/>
        </p:nvGrpSpPr>
        <p:grpSpPr bwMode="auto">
          <a:xfrm>
            <a:off x="5427663" y="-14288"/>
            <a:ext cx="3709987" cy="6280151"/>
            <a:chOff x="3424" y="109"/>
            <a:chExt cx="2337" cy="3956"/>
          </a:xfrm>
        </p:grpSpPr>
        <p:sp>
          <p:nvSpPr>
            <p:cNvPr id="17826" name="Text Box 418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827" name="Text Box 419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828" name="Text Box 420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829" name="Text Box 421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830" name="Text Box 422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831" name="Text Box 423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832" name="Text Box 424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833" name="Text Box 425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834" name="Text Box 426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835" name="Group 427"/>
          <p:cNvGrpSpPr>
            <a:grpSpLocks/>
          </p:cNvGrpSpPr>
          <p:nvPr/>
        </p:nvGrpSpPr>
        <p:grpSpPr bwMode="auto">
          <a:xfrm>
            <a:off x="-7938" y="-87313"/>
            <a:ext cx="4937126" cy="6669088"/>
            <a:chOff x="0" y="73"/>
            <a:chExt cx="3110" cy="4201"/>
          </a:xfrm>
        </p:grpSpPr>
        <p:sp>
          <p:nvSpPr>
            <p:cNvPr id="17836" name="Text Box 428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37" name="Text Box 429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38" name="Text Box 430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839" name="Text Box 431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40" name="Text Box 432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41" name="Text Box 433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42" name="Text Box 434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43" name="Text Box 435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44" name="Text Box 436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845" name="Text Box 437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46" name="Text Box 438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847" name="Text Box 439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48" name="Text Box 440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849" name="Line 441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850" name="Text Box 442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51" name="Text Box 443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52" name="Text Box 444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853" name="Group 445"/>
          <p:cNvGrpSpPr>
            <a:grpSpLocks/>
          </p:cNvGrpSpPr>
          <p:nvPr/>
        </p:nvGrpSpPr>
        <p:grpSpPr bwMode="auto">
          <a:xfrm>
            <a:off x="5427663" y="-30163"/>
            <a:ext cx="3709987" cy="6280151"/>
            <a:chOff x="3424" y="109"/>
            <a:chExt cx="2337" cy="3956"/>
          </a:xfrm>
        </p:grpSpPr>
        <p:sp>
          <p:nvSpPr>
            <p:cNvPr id="17854" name="Text Box 446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855" name="Text Box 447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856" name="Text Box 448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857" name="Text Box 449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858" name="Text Box 450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859" name="Text Box 451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860" name="Text Box 452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861" name="Text Box 453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862" name="Text Box 454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863" name="Group 455"/>
          <p:cNvGrpSpPr>
            <a:grpSpLocks/>
          </p:cNvGrpSpPr>
          <p:nvPr/>
        </p:nvGrpSpPr>
        <p:grpSpPr bwMode="auto">
          <a:xfrm>
            <a:off x="6350" y="-73025"/>
            <a:ext cx="4937125" cy="6669088"/>
            <a:chOff x="0" y="73"/>
            <a:chExt cx="3110" cy="4201"/>
          </a:xfrm>
        </p:grpSpPr>
        <p:sp>
          <p:nvSpPr>
            <p:cNvPr id="17864" name="Text Box 456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65" name="Text Box 457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66" name="Text Box 458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867" name="Text Box 459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68" name="Text Box 460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69" name="Text Box 461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70" name="Text Box 462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71" name="Text Box 463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72" name="Text Box 464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873" name="Text Box 465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74" name="Text Box 466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875" name="Text Box 467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76" name="Text Box 468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877" name="Line 469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878" name="Text Box 470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79" name="Text Box 471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80" name="Text Box 472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881" name="Group 473"/>
          <p:cNvGrpSpPr>
            <a:grpSpLocks/>
          </p:cNvGrpSpPr>
          <p:nvPr/>
        </p:nvGrpSpPr>
        <p:grpSpPr bwMode="auto">
          <a:xfrm>
            <a:off x="5441950" y="-15875"/>
            <a:ext cx="3709988" cy="6280150"/>
            <a:chOff x="3424" y="109"/>
            <a:chExt cx="2337" cy="3956"/>
          </a:xfrm>
        </p:grpSpPr>
        <p:sp>
          <p:nvSpPr>
            <p:cNvPr id="17882" name="Text Box 474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883" name="Text Box 475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884" name="Text Box 476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885" name="Text Box 477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886" name="Text Box 478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887" name="Text Box 479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888" name="Text Box 480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889" name="Text Box 481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890" name="Text Box 482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891" name="Group 483"/>
          <p:cNvGrpSpPr>
            <a:grpSpLocks/>
          </p:cNvGrpSpPr>
          <p:nvPr/>
        </p:nvGrpSpPr>
        <p:grpSpPr bwMode="auto">
          <a:xfrm>
            <a:off x="6350" y="-87313"/>
            <a:ext cx="4937125" cy="6669088"/>
            <a:chOff x="0" y="73"/>
            <a:chExt cx="3110" cy="4201"/>
          </a:xfrm>
        </p:grpSpPr>
        <p:sp>
          <p:nvSpPr>
            <p:cNvPr id="17892" name="Text Box 484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93" name="Text Box 485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94" name="Text Box 486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895" name="Text Box 487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96" name="Text Box 488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97" name="Text Box 489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98" name="Text Box 490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99" name="Text Box 491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00" name="Text Box 492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901" name="Text Box 493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02" name="Text Box 494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903" name="Text Box 495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04" name="Text Box 496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905" name="Line 497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906" name="Text Box 498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07" name="Text Box 499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08" name="Text Box 500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909" name="Group 501"/>
          <p:cNvGrpSpPr>
            <a:grpSpLocks/>
          </p:cNvGrpSpPr>
          <p:nvPr/>
        </p:nvGrpSpPr>
        <p:grpSpPr bwMode="auto">
          <a:xfrm>
            <a:off x="5441950" y="-30163"/>
            <a:ext cx="3709988" cy="6280151"/>
            <a:chOff x="3424" y="109"/>
            <a:chExt cx="2337" cy="3956"/>
          </a:xfrm>
        </p:grpSpPr>
        <p:sp>
          <p:nvSpPr>
            <p:cNvPr id="17910" name="Text Box 502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911" name="Text Box 503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912" name="Text Box 504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913" name="Text Box 505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914" name="Text Box 506"/>
            <p:cNvSpPr txBox="1">
              <a:spLocks noChangeArrowheads="1"/>
            </p:cNvSpPr>
            <p:nvPr/>
          </p:nvSpPr>
          <p:spPr bwMode="auto">
            <a:xfrm rot="-2050313">
              <a:off x="4242" y="2611"/>
              <a:ext cx="1295" cy="29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915" name="Text Box 507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916" name="Text Box 508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917" name="Text Box 509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918" name="Text Box 510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919" name="Group 511"/>
          <p:cNvGrpSpPr>
            <a:grpSpLocks/>
          </p:cNvGrpSpPr>
          <p:nvPr/>
        </p:nvGrpSpPr>
        <p:grpSpPr bwMode="auto">
          <a:xfrm>
            <a:off x="-7938" y="-87313"/>
            <a:ext cx="4937126" cy="6669088"/>
            <a:chOff x="0" y="73"/>
            <a:chExt cx="3110" cy="4201"/>
          </a:xfrm>
        </p:grpSpPr>
        <p:sp>
          <p:nvSpPr>
            <p:cNvPr id="17920" name="Text Box 512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21" name="Text Box 513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22" name="Text Box 514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923" name="Text Box 515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24" name="Text Box 516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25" name="Text Box 517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26" name="Text Box 518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27" name="Text Box 519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28" name="Text Box 520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929" name="Text Box 521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30" name="Text Box 522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931" name="Text Box 523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solidFill>
              <a:srgbClr val="F0AEF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32" name="Text Box 524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933" name="Line 525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934" name="Text Box 526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35" name="Text Box 527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36" name="Text Box 528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937" name="Group 529"/>
          <p:cNvGrpSpPr>
            <a:grpSpLocks/>
          </p:cNvGrpSpPr>
          <p:nvPr/>
        </p:nvGrpSpPr>
        <p:grpSpPr bwMode="auto">
          <a:xfrm>
            <a:off x="5427663" y="-30163"/>
            <a:ext cx="3709987" cy="6280151"/>
            <a:chOff x="3424" y="109"/>
            <a:chExt cx="2337" cy="3956"/>
          </a:xfrm>
        </p:grpSpPr>
        <p:sp>
          <p:nvSpPr>
            <p:cNvPr id="17938" name="Text Box 530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939" name="Text Box 531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940" name="Text Box 532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941" name="Text Box 533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942" name="Text Box 534"/>
            <p:cNvSpPr txBox="1">
              <a:spLocks noChangeArrowheads="1"/>
            </p:cNvSpPr>
            <p:nvPr/>
          </p:nvSpPr>
          <p:spPr bwMode="auto">
            <a:xfrm rot="-2050313">
              <a:off x="4242" y="2611"/>
              <a:ext cx="1295" cy="29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943" name="Text Box 535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944" name="Text Box 536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945" name="Text Box 537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solidFill>
              <a:srgbClr val="F0AEF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946" name="Text Box 538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947" name="Group 539"/>
          <p:cNvGrpSpPr>
            <a:grpSpLocks/>
          </p:cNvGrpSpPr>
          <p:nvPr/>
        </p:nvGrpSpPr>
        <p:grpSpPr bwMode="auto">
          <a:xfrm>
            <a:off x="-7938" y="-87313"/>
            <a:ext cx="4937126" cy="6669088"/>
            <a:chOff x="0" y="73"/>
            <a:chExt cx="3110" cy="4201"/>
          </a:xfrm>
        </p:grpSpPr>
        <p:sp>
          <p:nvSpPr>
            <p:cNvPr id="17948" name="Text Box 540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49" name="Text Box 541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50" name="Text Box 542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951" name="Text Box 543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52" name="Text Box 544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53" name="Text Box 545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54" name="Text Box 546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55" name="Text Box 547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56" name="Text Box 548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7957" name="Text Box 549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58" name="Text Box 550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7959" name="Text Box 551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solidFill>
              <a:srgbClr val="F0AEF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60" name="Text Box 552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961" name="Line 553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962" name="Text Box 554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63" name="Text Box 555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64" name="Text Box 556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7965" name="Group 557"/>
          <p:cNvGrpSpPr>
            <a:grpSpLocks/>
          </p:cNvGrpSpPr>
          <p:nvPr/>
        </p:nvGrpSpPr>
        <p:grpSpPr bwMode="auto">
          <a:xfrm>
            <a:off x="5427663" y="-30163"/>
            <a:ext cx="3709987" cy="6280151"/>
            <a:chOff x="3424" y="109"/>
            <a:chExt cx="2337" cy="3956"/>
          </a:xfrm>
        </p:grpSpPr>
        <p:sp>
          <p:nvSpPr>
            <p:cNvPr id="17966" name="Text Box 558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7967" name="Text Box 559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7968" name="Text Box 560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7969" name="Text Box 561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7970" name="Text Box 562"/>
            <p:cNvSpPr txBox="1">
              <a:spLocks noChangeArrowheads="1"/>
            </p:cNvSpPr>
            <p:nvPr/>
          </p:nvSpPr>
          <p:spPr bwMode="auto">
            <a:xfrm rot="-2050313">
              <a:off x="4242" y="2611"/>
              <a:ext cx="1295" cy="29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7971" name="Text Box 563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7972" name="Text Box 564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973" name="Text Box 565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solidFill>
              <a:srgbClr val="F0AEF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974" name="Text Box 566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sp>
        <p:nvSpPr>
          <p:cNvPr id="17975" name="Text Box 567"/>
          <p:cNvSpPr txBox="1">
            <a:spLocks noChangeArrowheads="1"/>
          </p:cNvSpPr>
          <p:nvPr/>
        </p:nvSpPr>
        <p:spPr bwMode="auto">
          <a:xfrm>
            <a:off x="755650" y="6418263"/>
            <a:ext cx="773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Many of these channels could be studied by SuperB</a:t>
            </a:r>
            <a:endParaRPr lang="fr-FR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7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7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7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7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7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7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969963" y="1628775"/>
            <a:ext cx="4681537" cy="954088"/>
          </a:xfrm>
          <a:prstGeom prst="rect">
            <a:avLst/>
          </a:prstGeom>
          <a:solidFill>
            <a:srgbClr val="ACF2AE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>
                <a:latin typeface="Times New Roman" pitchFamily="18" charset="0"/>
              </a:rPr>
              <a:t>B factories have shown that a variety of </a:t>
            </a:r>
          </a:p>
          <a:p>
            <a:pPr algn="ctr"/>
            <a:r>
              <a:rPr lang="en-GB">
                <a:latin typeface="Times New Roman" pitchFamily="18" charset="0"/>
              </a:rPr>
              <a:t>measurements can be performed in the clean environment.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969963" y="2847975"/>
            <a:ext cx="4681537" cy="973138"/>
          </a:xfrm>
          <a:prstGeom prst="rect">
            <a:avLst/>
          </a:prstGeom>
          <a:solidFill>
            <a:srgbClr val="ACF2AE"/>
          </a:solidFill>
          <a:ln w="5715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</a:rPr>
              <a:t>The systematic errors are very rarely irreducible and  can  almost on all cases be controlled with control  samples.       (up to..50-100ab</a:t>
            </a:r>
            <a:r>
              <a:rPr lang="en-US" baseline="30000">
                <a:latin typeface="Times New Roman" pitchFamily="18" charset="0"/>
              </a:rPr>
              <a:t>-1</a:t>
            </a:r>
            <a:r>
              <a:rPr lang="en-US">
                <a:latin typeface="Times New Roman" pitchFamily="18" charset="0"/>
              </a:rPr>
              <a:t>)</a:t>
            </a:r>
          </a:p>
        </p:txBody>
      </p:sp>
      <p:sp>
        <p:nvSpPr>
          <p:cNvPr id="83972" name="AutoShape 4"/>
          <p:cNvSpPr>
            <a:spLocks noChangeArrowheads="1"/>
          </p:cNvSpPr>
          <p:nvPr/>
        </p:nvSpPr>
        <p:spPr bwMode="auto">
          <a:xfrm>
            <a:off x="5507038" y="1844675"/>
            <a:ext cx="863600" cy="485775"/>
          </a:xfrm>
          <a:prstGeom prst="rightArrow">
            <a:avLst>
              <a:gd name="adj1" fmla="val 50000"/>
              <a:gd name="adj2" fmla="val 44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6511925" y="1771650"/>
            <a:ext cx="137160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Asymmetric </a:t>
            </a:r>
          </a:p>
          <a:p>
            <a:r>
              <a:rPr lang="en-US">
                <a:latin typeface="Times New Roman" pitchFamily="18" charset="0"/>
              </a:rPr>
              <a:t>  B factory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6370638" y="3205163"/>
            <a:ext cx="1676400" cy="3667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High luminosity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83975" name="AutoShape 7"/>
          <p:cNvSpPr>
            <a:spLocks noChangeArrowheads="1"/>
          </p:cNvSpPr>
          <p:nvPr/>
        </p:nvSpPr>
        <p:spPr bwMode="auto">
          <a:xfrm>
            <a:off x="5507038" y="3159125"/>
            <a:ext cx="823912" cy="485775"/>
          </a:xfrm>
          <a:prstGeom prst="rightArrow">
            <a:avLst>
              <a:gd name="adj1" fmla="val 50000"/>
              <a:gd name="adj2" fmla="val 4240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969963" y="4346575"/>
            <a:ext cx="4681537" cy="1228725"/>
          </a:xfrm>
          <a:prstGeom prst="rect">
            <a:avLst/>
          </a:prstGeom>
          <a:solidFill>
            <a:srgbClr val="ACF2AE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</a:rPr>
              <a:t>Many and interesting measurements at different energies (charm/</a:t>
            </a:r>
            <a:r>
              <a:rPr lang="en-US">
                <a:latin typeface="Symbol" pitchFamily="18" charset="2"/>
              </a:rPr>
              <a:t>t</a:t>
            </a:r>
            <a:r>
              <a:rPr lang="en-US">
                <a:latin typeface="Times New Roman" pitchFamily="18" charset="0"/>
              </a:rPr>
              <a:t> threshold, U(5S), other Upsilons.. ) </a:t>
            </a:r>
          </a:p>
          <a:p>
            <a:r>
              <a:rPr lang="en-US">
                <a:latin typeface="Times New Roman" pitchFamily="18" charset="0"/>
              </a:rPr>
              <a:t>                and with polarised beam</a:t>
            </a:r>
          </a:p>
        </p:txBody>
      </p:sp>
      <p:sp>
        <p:nvSpPr>
          <p:cNvPr id="83977" name="AutoShape 9"/>
          <p:cNvSpPr>
            <a:spLocks noChangeArrowheads="1"/>
          </p:cNvSpPr>
          <p:nvPr/>
        </p:nvSpPr>
        <p:spPr bwMode="auto">
          <a:xfrm>
            <a:off x="5435600" y="4652963"/>
            <a:ext cx="895350" cy="485775"/>
          </a:xfrm>
          <a:prstGeom prst="rightArrow">
            <a:avLst>
              <a:gd name="adj1" fmla="val 50000"/>
              <a:gd name="adj2" fmla="val 460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6372225" y="4718050"/>
            <a:ext cx="1739900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Flavour factories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8172450" y="3421063"/>
            <a:ext cx="503238" cy="5762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3982" name="Text Box 14"/>
          <p:cNvSpPr txBox="1">
            <a:spLocks noChangeArrowheads="1"/>
          </p:cNvSpPr>
          <p:nvPr/>
        </p:nvSpPr>
        <p:spPr bwMode="auto">
          <a:xfrm>
            <a:off x="1096963" y="260350"/>
            <a:ext cx="7291387" cy="376238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L= 10</a:t>
            </a:r>
            <a:r>
              <a:rPr lang="en-US" baseline="30000">
                <a:solidFill>
                  <a:schemeClr val="accent2"/>
                </a:solidFill>
              </a:rPr>
              <a:t>34</a:t>
            </a:r>
            <a:r>
              <a:rPr lang="en-US">
                <a:solidFill>
                  <a:schemeClr val="accent2"/>
                </a:solidFill>
              </a:rPr>
              <a:t> cm</a:t>
            </a:r>
            <a:r>
              <a:rPr lang="en-US" baseline="30000">
                <a:solidFill>
                  <a:schemeClr val="accent2"/>
                </a:solidFill>
              </a:rPr>
              <a:t>-2</a:t>
            </a:r>
            <a:r>
              <a:rPr lang="en-US">
                <a:solidFill>
                  <a:schemeClr val="accent2"/>
                </a:solidFill>
              </a:rPr>
              <a:t> s</a:t>
            </a:r>
            <a:r>
              <a:rPr lang="en-US" baseline="30000">
                <a:solidFill>
                  <a:schemeClr val="accent2"/>
                </a:solidFill>
              </a:rPr>
              <a:t>-1</a:t>
            </a:r>
            <a:r>
              <a:rPr lang="en-US">
                <a:solidFill>
                  <a:schemeClr val="accent2"/>
                </a:solidFill>
              </a:rPr>
              <a:t>  </a:t>
            </a:r>
            <a:r>
              <a:rPr lang="en-US">
                <a:solidFill>
                  <a:schemeClr val="accent2"/>
                </a:solidFill>
                <a:sym typeface="Wingdings" pitchFamily="2" charset="2"/>
              </a:rPr>
              <a:t> </a:t>
            </a:r>
            <a:r>
              <a:rPr lang="en-US">
                <a:solidFill>
                  <a:srgbClr val="FF6600"/>
                </a:solidFill>
                <a:latin typeface="Times New Roman" pitchFamily="18" charset="0"/>
                <a:sym typeface="Wingdings" pitchFamily="2" charset="2"/>
              </a:rPr>
              <a:t>1</a:t>
            </a:r>
            <a:r>
              <a:rPr lang="en-US">
                <a:solidFill>
                  <a:srgbClr val="FF6600"/>
                </a:solidFill>
                <a:latin typeface="Times New Roman" pitchFamily="18" charset="0"/>
              </a:rPr>
              <a:t>50 fb</a:t>
            </a:r>
            <a:r>
              <a:rPr lang="en-US" baseline="30000">
                <a:solidFill>
                  <a:srgbClr val="FF6600"/>
                </a:solidFill>
                <a:latin typeface="Times New Roman" pitchFamily="18" charset="0"/>
              </a:rPr>
              <a:t>-1</a:t>
            </a:r>
            <a:r>
              <a:rPr lang="en-US">
                <a:latin typeface="Times New Roman" pitchFamily="18" charset="0"/>
              </a:rPr>
              <a:t> </a:t>
            </a:r>
            <a:r>
              <a:rPr lang="en-US">
                <a:sym typeface="Wingdings" pitchFamily="2" charset="2"/>
              </a:rPr>
              <a:t> </a:t>
            </a:r>
            <a:r>
              <a:rPr lang="en-US">
                <a:latin typeface="Times New Roman" pitchFamily="18" charset="0"/>
              </a:rPr>
              <a:t>1.5 ×</a:t>
            </a:r>
            <a:r>
              <a:rPr lang="en-US">
                <a:latin typeface="Times New Roman" pitchFamily="18" charset="0"/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10</a:t>
            </a:r>
            <a:r>
              <a:rPr lang="en-US" baseline="30000">
                <a:sym typeface="Symbol" pitchFamily="18" charset="2"/>
              </a:rPr>
              <a:t>8</a:t>
            </a:r>
            <a:r>
              <a:rPr lang="en-US">
                <a:sym typeface="Symbol" pitchFamily="18" charset="2"/>
              </a:rPr>
              <a:t> (4s)  produced by year</a:t>
            </a:r>
          </a:p>
        </p:txBody>
      </p:sp>
      <p:sp>
        <p:nvSpPr>
          <p:cNvPr id="83983" name="Text Box 15"/>
          <p:cNvSpPr txBox="1">
            <a:spLocks noChangeArrowheads="1"/>
          </p:cNvSpPr>
          <p:nvPr/>
        </p:nvSpPr>
        <p:spPr bwMode="auto">
          <a:xfrm>
            <a:off x="1116013" y="820738"/>
            <a:ext cx="7291387" cy="37623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L= 10</a:t>
            </a:r>
            <a:r>
              <a:rPr lang="en-US" baseline="30000">
                <a:solidFill>
                  <a:schemeClr val="accent2"/>
                </a:solidFill>
              </a:rPr>
              <a:t>36</a:t>
            </a:r>
            <a:r>
              <a:rPr lang="en-US">
                <a:solidFill>
                  <a:schemeClr val="accent2"/>
                </a:solidFill>
              </a:rPr>
              <a:t> cm</a:t>
            </a:r>
            <a:r>
              <a:rPr lang="en-US" baseline="30000">
                <a:solidFill>
                  <a:schemeClr val="accent2"/>
                </a:solidFill>
              </a:rPr>
              <a:t>-2</a:t>
            </a:r>
            <a:r>
              <a:rPr lang="en-US">
                <a:solidFill>
                  <a:schemeClr val="accent2"/>
                </a:solidFill>
              </a:rPr>
              <a:t> s</a:t>
            </a:r>
            <a:r>
              <a:rPr lang="en-US" baseline="30000">
                <a:solidFill>
                  <a:schemeClr val="accent2"/>
                </a:solidFill>
              </a:rPr>
              <a:t>-1</a:t>
            </a:r>
            <a:r>
              <a:rPr lang="en-US">
                <a:solidFill>
                  <a:schemeClr val="accent2"/>
                </a:solidFill>
              </a:rPr>
              <a:t>  </a:t>
            </a:r>
            <a:r>
              <a:rPr lang="en-US">
                <a:sym typeface="Wingdings" pitchFamily="2" charset="2"/>
              </a:rPr>
              <a:t> </a:t>
            </a:r>
            <a:r>
              <a:rPr lang="en-US">
                <a:solidFill>
                  <a:srgbClr val="FF6600"/>
                </a:solidFill>
                <a:latin typeface="Times New Roman" pitchFamily="18" charset="0"/>
                <a:sym typeface="Wingdings" pitchFamily="2" charset="2"/>
              </a:rPr>
              <a:t>1</a:t>
            </a:r>
            <a:r>
              <a:rPr lang="en-US">
                <a:solidFill>
                  <a:srgbClr val="FF6600"/>
                </a:solidFill>
                <a:latin typeface="Times New Roman" pitchFamily="18" charset="0"/>
              </a:rPr>
              <a:t>5 ab</a:t>
            </a:r>
            <a:r>
              <a:rPr lang="en-US" baseline="30000">
                <a:solidFill>
                  <a:srgbClr val="FF6600"/>
                </a:solidFill>
                <a:latin typeface="Times New Roman" pitchFamily="18" charset="0"/>
              </a:rPr>
              <a:t>-1</a:t>
            </a:r>
            <a:r>
              <a:rPr lang="en-US">
                <a:latin typeface="Times New Roman" pitchFamily="18" charset="0"/>
              </a:rPr>
              <a:t> </a:t>
            </a:r>
            <a:r>
              <a:rPr lang="en-US">
                <a:sym typeface="Wingdings" pitchFamily="2" charset="2"/>
              </a:rPr>
              <a:t>  </a:t>
            </a:r>
            <a:r>
              <a:rPr lang="en-US">
                <a:latin typeface="Times New Roman" pitchFamily="18" charset="0"/>
              </a:rPr>
              <a:t>1.5 ×</a:t>
            </a:r>
            <a:r>
              <a:rPr lang="en-US">
                <a:latin typeface="Times New Roman" pitchFamily="18" charset="0"/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10</a:t>
            </a:r>
            <a:r>
              <a:rPr lang="en-US" baseline="30000">
                <a:sym typeface="Symbol" pitchFamily="18" charset="2"/>
              </a:rPr>
              <a:t>10</a:t>
            </a:r>
            <a:r>
              <a:rPr lang="en-US">
                <a:sym typeface="Symbol" pitchFamily="18" charset="2"/>
              </a:rPr>
              <a:t> (4s)  produced by year</a:t>
            </a:r>
          </a:p>
        </p:txBody>
      </p:sp>
      <p:sp>
        <p:nvSpPr>
          <p:cNvPr id="83984" name="Oval 16"/>
          <p:cNvSpPr>
            <a:spLocks noChangeArrowheads="1"/>
          </p:cNvSpPr>
          <p:nvPr/>
        </p:nvSpPr>
        <p:spPr bwMode="auto">
          <a:xfrm>
            <a:off x="2843213" y="3429000"/>
            <a:ext cx="2160587" cy="400050"/>
          </a:xfrm>
          <a:prstGeom prst="ellips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3985" name="Text Box 17"/>
          <p:cNvSpPr txBox="1">
            <a:spLocks noChangeArrowheads="1"/>
          </p:cNvSpPr>
          <p:nvPr/>
        </p:nvSpPr>
        <p:spPr bwMode="auto">
          <a:xfrm>
            <a:off x="1554163" y="5984875"/>
            <a:ext cx="5970587" cy="396875"/>
          </a:xfrm>
          <a:prstGeom prst="rect">
            <a:avLst/>
          </a:prstGeom>
          <a:solidFill>
            <a:srgbClr val="66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000">
                <a:latin typeface="Times New Roman" pitchFamily="18" charset="0"/>
              </a:rPr>
              <a:t>SuperB factory potential discovery evaluated with 75ab</a:t>
            </a:r>
            <a:r>
              <a:rPr lang="fr-FR" sz="2000" baseline="30000">
                <a:latin typeface="Times New Roman" pitchFamily="18" charset="0"/>
              </a:rPr>
              <a:t>-1</a:t>
            </a:r>
          </a:p>
        </p:txBody>
      </p:sp>
      <p:sp>
        <p:nvSpPr>
          <p:cNvPr id="83986" name="Line 18"/>
          <p:cNvSpPr>
            <a:spLocks noChangeShapeType="1"/>
          </p:cNvSpPr>
          <p:nvPr/>
        </p:nvSpPr>
        <p:spPr bwMode="auto">
          <a:xfrm>
            <a:off x="1114425" y="3179763"/>
            <a:ext cx="4321175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3987" name="Line 19"/>
          <p:cNvSpPr>
            <a:spLocks noChangeShapeType="1"/>
          </p:cNvSpPr>
          <p:nvPr/>
        </p:nvSpPr>
        <p:spPr bwMode="auto">
          <a:xfrm>
            <a:off x="1114425" y="3433763"/>
            <a:ext cx="4321175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3988" name="Line 20"/>
          <p:cNvSpPr>
            <a:spLocks noChangeShapeType="1"/>
          </p:cNvSpPr>
          <p:nvPr/>
        </p:nvSpPr>
        <p:spPr bwMode="auto">
          <a:xfrm>
            <a:off x="1114425" y="3716338"/>
            <a:ext cx="1439863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 cstate="print"/>
          <a:srcRect l="16579" t="33250" r="17105" b="51810"/>
          <a:stretch>
            <a:fillRect/>
          </a:stretch>
        </p:blipFill>
        <p:spPr bwMode="auto">
          <a:xfrm>
            <a:off x="0" y="515938"/>
            <a:ext cx="47879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2" cstate="print"/>
          <a:srcRect l="17236" t="73833" r="22090" b="16801"/>
          <a:stretch>
            <a:fillRect/>
          </a:stretch>
        </p:blipFill>
        <p:spPr bwMode="auto">
          <a:xfrm>
            <a:off x="50800" y="2039938"/>
            <a:ext cx="4487863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2" name="Picture 6"/>
          <p:cNvPicPr>
            <a:picLocks noChangeAspect="1" noChangeArrowheads="1"/>
          </p:cNvPicPr>
          <p:nvPr/>
        </p:nvPicPr>
        <p:blipFill>
          <a:blip r:embed="rId3" cstate="print"/>
          <a:srcRect l="17458" t="63000" r="18663" b="27621"/>
          <a:stretch>
            <a:fillRect/>
          </a:stretch>
        </p:blipFill>
        <p:spPr bwMode="auto">
          <a:xfrm>
            <a:off x="73025" y="2982913"/>
            <a:ext cx="4643438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0903" name="Group 7"/>
          <p:cNvGrpSpPr>
            <a:grpSpLocks/>
          </p:cNvGrpSpPr>
          <p:nvPr/>
        </p:nvGrpSpPr>
        <p:grpSpPr bwMode="auto">
          <a:xfrm>
            <a:off x="4895850" y="515938"/>
            <a:ext cx="4248150" cy="4897437"/>
            <a:chOff x="1293" y="1162"/>
            <a:chExt cx="2540" cy="2949"/>
          </a:xfrm>
        </p:grpSpPr>
        <p:pic>
          <p:nvPicPr>
            <p:cNvPr id="80904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 l="23141" t="34277" r="26166" b="63104"/>
            <a:stretch>
              <a:fillRect/>
            </a:stretch>
          </p:blipFill>
          <p:spPr bwMode="auto">
            <a:xfrm>
              <a:off x="1293" y="1162"/>
              <a:ext cx="2540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0905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 l="23141" t="47324" r="26166" b="13524"/>
            <a:stretch>
              <a:fillRect/>
            </a:stretch>
          </p:blipFill>
          <p:spPr bwMode="auto">
            <a:xfrm>
              <a:off x="1338" y="1389"/>
              <a:ext cx="2491" cy="2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0906" name="Picture 10"/>
          <p:cNvPicPr>
            <a:picLocks noChangeAspect="1" noChangeArrowheads="1"/>
          </p:cNvPicPr>
          <p:nvPr/>
        </p:nvPicPr>
        <p:blipFill>
          <a:blip r:embed="rId2" cstate="print"/>
          <a:srcRect l="16579" t="48190" r="69968" b="37888"/>
          <a:stretch>
            <a:fillRect/>
          </a:stretch>
        </p:blipFill>
        <p:spPr bwMode="auto">
          <a:xfrm>
            <a:off x="34925" y="4268788"/>
            <a:ext cx="10080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7" name="Picture 11"/>
          <p:cNvPicPr>
            <a:picLocks noChangeAspect="1" noChangeArrowheads="1"/>
          </p:cNvPicPr>
          <p:nvPr/>
        </p:nvPicPr>
        <p:blipFill>
          <a:blip r:embed="rId2" cstate="print"/>
          <a:srcRect l="46368" t="48190" r="17105" b="37888"/>
          <a:stretch>
            <a:fillRect/>
          </a:stretch>
        </p:blipFill>
        <p:spPr bwMode="auto">
          <a:xfrm>
            <a:off x="2124075" y="4268788"/>
            <a:ext cx="27368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8" name="Picture 12"/>
          <p:cNvPicPr>
            <a:picLocks noChangeAspect="1" noChangeArrowheads="1"/>
          </p:cNvPicPr>
          <p:nvPr/>
        </p:nvPicPr>
        <p:blipFill>
          <a:blip r:embed="rId5" cstate="print"/>
          <a:srcRect l="1880" t="56752" r="57526" b="34958"/>
          <a:stretch>
            <a:fillRect/>
          </a:stretch>
        </p:blipFill>
        <p:spPr bwMode="auto">
          <a:xfrm>
            <a:off x="34925" y="5983288"/>
            <a:ext cx="46815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0909" name="Line 13"/>
          <p:cNvSpPr>
            <a:spLocks noChangeShapeType="1"/>
          </p:cNvSpPr>
          <p:nvPr/>
        </p:nvSpPr>
        <p:spPr bwMode="auto">
          <a:xfrm>
            <a:off x="71438" y="5889625"/>
            <a:ext cx="4500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80910" name="Picture 14"/>
          <p:cNvPicPr>
            <a:picLocks noChangeAspect="1" noChangeArrowheads="1"/>
          </p:cNvPicPr>
          <p:nvPr/>
        </p:nvPicPr>
        <p:blipFill>
          <a:blip r:embed="rId5" cstate="print"/>
          <a:srcRect l="1846" t="54395" r="58365" b="42805"/>
          <a:stretch>
            <a:fillRect/>
          </a:stretch>
        </p:blipFill>
        <p:spPr bwMode="auto">
          <a:xfrm>
            <a:off x="34925" y="3944938"/>
            <a:ext cx="4535488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0911" name="Rectangle 15"/>
          <p:cNvSpPr>
            <a:spLocks noChangeArrowheads="1"/>
          </p:cNvSpPr>
          <p:nvPr/>
        </p:nvSpPr>
        <p:spPr bwMode="auto">
          <a:xfrm>
            <a:off x="34925" y="776288"/>
            <a:ext cx="4681538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12" name="Rectangle 16"/>
          <p:cNvSpPr>
            <a:spLocks noChangeArrowheads="1"/>
          </p:cNvSpPr>
          <p:nvPr/>
        </p:nvSpPr>
        <p:spPr bwMode="auto">
          <a:xfrm>
            <a:off x="34925" y="1001713"/>
            <a:ext cx="4681538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13" name="Rectangle 17"/>
          <p:cNvSpPr>
            <a:spLocks noChangeArrowheads="1"/>
          </p:cNvSpPr>
          <p:nvPr/>
        </p:nvSpPr>
        <p:spPr bwMode="auto">
          <a:xfrm>
            <a:off x="34925" y="2538413"/>
            <a:ext cx="4681538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14" name="Rectangle 18"/>
          <p:cNvSpPr>
            <a:spLocks noChangeArrowheads="1"/>
          </p:cNvSpPr>
          <p:nvPr/>
        </p:nvSpPr>
        <p:spPr bwMode="auto">
          <a:xfrm>
            <a:off x="34925" y="3043238"/>
            <a:ext cx="4681538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15" name="Rectangle 19"/>
          <p:cNvSpPr>
            <a:spLocks noChangeArrowheads="1"/>
          </p:cNvSpPr>
          <p:nvPr/>
        </p:nvSpPr>
        <p:spPr bwMode="auto">
          <a:xfrm>
            <a:off x="34925" y="3271838"/>
            <a:ext cx="4681538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16" name="Rectangle 20"/>
          <p:cNvSpPr>
            <a:spLocks noChangeArrowheads="1"/>
          </p:cNvSpPr>
          <p:nvPr/>
        </p:nvSpPr>
        <p:spPr bwMode="auto">
          <a:xfrm>
            <a:off x="34925" y="3500438"/>
            <a:ext cx="4681538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17" name="Rectangle 21"/>
          <p:cNvSpPr>
            <a:spLocks noChangeArrowheads="1"/>
          </p:cNvSpPr>
          <p:nvPr/>
        </p:nvSpPr>
        <p:spPr bwMode="auto">
          <a:xfrm>
            <a:off x="34925" y="3729038"/>
            <a:ext cx="4681538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18" name="Rectangle 22"/>
          <p:cNvSpPr>
            <a:spLocks noChangeArrowheads="1"/>
          </p:cNvSpPr>
          <p:nvPr/>
        </p:nvSpPr>
        <p:spPr bwMode="auto">
          <a:xfrm>
            <a:off x="34925" y="3944938"/>
            <a:ext cx="4681538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19" name="Rectangle 23"/>
          <p:cNvSpPr>
            <a:spLocks noChangeArrowheads="1"/>
          </p:cNvSpPr>
          <p:nvPr/>
        </p:nvSpPr>
        <p:spPr bwMode="auto">
          <a:xfrm>
            <a:off x="34925" y="4305300"/>
            <a:ext cx="4681538" cy="215900"/>
          </a:xfrm>
          <a:prstGeom prst="rect">
            <a:avLst/>
          </a:prstGeom>
          <a:solidFill>
            <a:srgbClr val="FF3300">
              <a:alpha val="2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20" name="Rectangle 24"/>
          <p:cNvSpPr>
            <a:spLocks noChangeArrowheads="1"/>
          </p:cNvSpPr>
          <p:nvPr/>
        </p:nvSpPr>
        <p:spPr bwMode="auto">
          <a:xfrm>
            <a:off x="34925" y="4535488"/>
            <a:ext cx="4681538" cy="215900"/>
          </a:xfrm>
          <a:prstGeom prst="rect">
            <a:avLst/>
          </a:prstGeom>
          <a:solidFill>
            <a:srgbClr val="FF3300">
              <a:alpha val="2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21" name="Rectangle 25"/>
          <p:cNvSpPr>
            <a:spLocks noChangeArrowheads="1"/>
          </p:cNvSpPr>
          <p:nvPr/>
        </p:nvSpPr>
        <p:spPr bwMode="auto">
          <a:xfrm>
            <a:off x="4902200" y="4117975"/>
            <a:ext cx="4213225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22" name="Rectangle 26"/>
          <p:cNvSpPr>
            <a:spLocks noChangeArrowheads="1"/>
          </p:cNvSpPr>
          <p:nvPr/>
        </p:nvSpPr>
        <p:spPr bwMode="auto">
          <a:xfrm>
            <a:off x="4902200" y="4357688"/>
            <a:ext cx="4213225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23" name="Rectangle 27"/>
          <p:cNvSpPr>
            <a:spLocks noChangeArrowheads="1"/>
          </p:cNvSpPr>
          <p:nvPr/>
        </p:nvSpPr>
        <p:spPr bwMode="auto">
          <a:xfrm>
            <a:off x="4902200" y="3638550"/>
            <a:ext cx="4213225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24" name="Rectangle 28"/>
          <p:cNvSpPr>
            <a:spLocks noChangeArrowheads="1"/>
          </p:cNvSpPr>
          <p:nvPr/>
        </p:nvSpPr>
        <p:spPr bwMode="auto">
          <a:xfrm>
            <a:off x="4902200" y="2389188"/>
            <a:ext cx="4213225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25" name="Rectangle 29"/>
          <p:cNvSpPr>
            <a:spLocks noChangeArrowheads="1"/>
          </p:cNvSpPr>
          <p:nvPr/>
        </p:nvSpPr>
        <p:spPr bwMode="auto">
          <a:xfrm>
            <a:off x="0" y="476250"/>
            <a:ext cx="9144000" cy="6408738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26" name="Text Box 30"/>
          <p:cNvSpPr txBox="1">
            <a:spLocks noChangeArrowheads="1"/>
          </p:cNvSpPr>
          <p:nvPr/>
        </p:nvSpPr>
        <p:spPr bwMode="auto">
          <a:xfrm>
            <a:off x="1908175" y="38100"/>
            <a:ext cx="2020888" cy="423863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B physics @ Y(4S)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80927" name="Rectangle 31"/>
          <p:cNvSpPr>
            <a:spLocks noChangeArrowheads="1"/>
          </p:cNvSpPr>
          <p:nvPr/>
        </p:nvSpPr>
        <p:spPr bwMode="auto">
          <a:xfrm>
            <a:off x="5724525" y="5373688"/>
            <a:ext cx="2879725" cy="215900"/>
          </a:xfrm>
          <a:prstGeom prst="rect">
            <a:avLst/>
          </a:prstGeom>
          <a:solidFill>
            <a:srgbClr val="FF3300">
              <a:alpha val="2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600">
                <a:latin typeface="Times New Roman" pitchFamily="18" charset="0"/>
              </a:rPr>
              <a:t>Possible also at LHCb</a:t>
            </a:r>
          </a:p>
        </p:txBody>
      </p:sp>
      <p:sp>
        <p:nvSpPr>
          <p:cNvPr id="80928" name="Rectangle 32"/>
          <p:cNvSpPr>
            <a:spLocks noChangeArrowheads="1"/>
          </p:cNvSpPr>
          <p:nvPr/>
        </p:nvSpPr>
        <p:spPr bwMode="auto">
          <a:xfrm>
            <a:off x="5724525" y="5661025"/>
            <a:ext cx="2879725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fr-FR" sz="1600">
              <a:latin typeface="Times New Roman" pitchFamily="18" charset="0"/>
            </a:endParaRPr>
          </a:p>
          <a:p>
            <a:pPr algn="ctr"/>
            <a:r>
              <a:rPr lang="fr-FR" sz="1600">
                <a:latin typeface="Times New Roman" pitchFamily="18" charset="0"/>
              </a:rPr>
              <a:t>Similar precision at LHCb</a:t>
            </a:r>
          </a:p>
          <a:p>
            <a:pPr algn="ctr"/>
            <a:endParaRPr lang="fr-FR" sz="1600">
              <a:latin typeface="Times New Roman" pitchFamily="18" charset="0"/>
            </a:endParaRPr>
          </a:p>
        </p:txBody>
      </p:sp>
      <p:sp>
        <p:nvSpPr>
          <p:cNvPr id="80929" name="Line 33"/>
          <p:cNvSpPr>
            <a:spLocks noChangeShapeType="1"/>
          </p:cNvSpPr>
          <p:nvPr/>
        </p:nvSpPr>
        <p:spPr bwMode="auto">
          <a:xfrm>
            <a:off x="4572000" y="4992688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0" name="Line 34"/>
          <p:cNvSpPr>
            <a:spLocks noChangeShapeType="1"/>
          </p:cNvSpPr>
          <p:nvPr/>
        </p:nvSpPr>
        <p:spPr bwMode="auto">
          <a:xfrm>
            <a:off x="4572000" y="5235575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1" name="Line 35"/>
          <p:cNvSpPr>
            <a:spLocks noChangeShapeType="1"/>
          </p:cNvSpPr>
          <p:nvPr/>
        </p:nvSpPr>
        <p:spPr bwMode="auto">
          <a:xfrm>
            <a:off x="4584700" y="3022600"/>
            <a:ext cx="36036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2" name="Line 36"/>
          <p:cNvSpPr>
            <a:spLocks noChangeShapeType="1"/>
          </p:cNvSpPr>
          <p:nvPr/>
        </p:nvSpPr>
        <p:spPr bwMode="auto">
          <a:xfrm>
            <a:off x="4597400" y="3259138"/>
            <a:ext cx="36036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3" name="Line 37"/>
          <p:cNvSpPr>
            <a:spLocks noChangeShapeType="1"/>
          </p:cNvSpPr>
          <p:nvPr/>
        </p:nvSpPr>
        <p:spPr bwMode="auto">
          <a:xfrm>
            <a:off x="4610100" y="3495675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4" name="Line 38"/>
          <p:cNvSpPr>
            <a:spLocks noChangeShapeType="1"/>
          </p:cNvSpPr>
          <p:nvPr/>
        </p:nvSpPr>
        <p:spPr bwMode="auto">
          <a:xfrm>
            <a:off x="4572000" y="1014413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5" name="Line 39"/>
          <p:cNvSpPr>
            <a:spLocks noChangeShapeType="1"/>
          </p:cNvSpPr>
          <p:nvPr/>
        </p:nvSpPr>
        <p:spPr bwMode="auto">
          <a:xfrm>
            <a:off x="4546600" y="1255713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6" name="Line 40"/>
          <p:cNvSpPr>
            <a:spLocks noChangeShapeType="1"/>
          </p:cNvSpPr>
          <p:nvPr/>
        </p:nvSpPr>
        <p:spPr bwMode="auto">
          <a:xfrm>
            <a:off x="4533900" y="1522413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7" name="Line 41"/>
          <p:cNvSpPr>
            <a:spLocks noChangeShapeType="1"/>
          </p:cNvSpPr>
          <p:nvPr/>
        </p:nvSpPr>
        <p:spPr bwMode="auto">
          <a:xfrm>
            <a:off x="-298450" y="6296025"/>
            <a:ext cx="36036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8" name="Line 42"/>
          <p:cNvSpPr>
            <a:spLocks noChangeShapeType="1"/>
          </p:cNvSpPr>
          <p:nvPr/>
        </p:nvSpPr>
        <p:spPr bwMode="auto">
          <a:xfrm>
            <a:off x="-312738" y="6630988"/>
            <a:ext cx="36036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39" name="Line 43"/>
          <p:cNvSpPr>
            <a:spLocks noChangeShapeType="1"/>
          </p:cNvSpPr>
          <p:nvPr/>
        </p:nvSpPr>
        <p:spPr bwMode="auto">
          <a:xfrm>
            <a:off x="4572000" y="4724400"/>
            <a:ext cx="36036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40" name="Line 44"/>
          <p:cNvSpPr>
            <a:spLocks noChangeShapeType="1"/>
          </p:cNvSpPr>
          <p:nvPr/>
        </p:nvSpPr>
        <p:spPr bwMode="auto">
          <a:xfrm>
            <a:off x="-252413" y="4868863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41" name="Line 45"/>
          <p:cNvSpPr>
            <a:spLocks noChangeShapeType="1"/>
          </p:cNvSpPr>
          <p:nvPr/>
        </p:nvSpPr>
        <p:spPr bwMode="auto">
          <a:xfrm>
            <a:off x="-252413" y="5084763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42" name="Line 46"/>
          <p:cNvSpPr>
            <a:spLocks noChangeShapeType="1"/>
          </p:cNvSpPr>
          <p:nvPr/>
        </p:nvSpPr>
        <p:spPr bwMode="auto">
          <a:xfrm>
            <a:off x="-252413" y="4640263"/>
            <a:ext cx="360363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43" name="Rectangle 47"/>
          <p:cNvSpPr>
            <a:spLocks noChangeArrowheads="1"/>
          </p:cNvSpPr>
          <p:nvPr/>
        </p:nvSpPr>
        <p:spPr bwMode="auto">
          <a:xfrm>
            <a:off x="4932363" y="2898775"/>
            <a:ext cx="4213225" cy="215900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44" name="Rectangle 48"/>
          <p:cNvSpPr>
            <a:spLocks noChangeArrowheads="1"/>
          </p:cNvSpPr>
          <p:nvPr/>
        </p:nvSpPr>
        <p:spPr bwMode="auto">
          <a:xfrm>
            <a:off x="4937125" y="3141663"/>
            <a:ext cx="4213225" cy="215900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45" name="Rectangle 49"/>
          <p:cNvSpPr>
            <a:spLocks noChangeArrowheads="1"/>
          </p:cNvSpPr>
          <p:nvPr/>
        </p:nvSpPr>
        <p:spPr bwMode="auto">
          <a:xfrm>
            <a:off x="4929188" y="4627563"/>
            <a:ext cx="4213225" cy="215900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46" name="Rectangle 50"/>
          <p:cNvSpPr>
            <a:spLocks noChangeArrowheads="1"/>
          </p:cNvSpPr>
          <p:nvPr/>
        </p:nvSpPr>
        <p:spPr bwMode="auto">
          <a:xfrm>
            <a:off x="4919663" y="3382963"/>
            <a:ext cx="4213225" cy="215900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47" name="Rectangle 51"/>
          <p:cNvSpPr>
            <a:spLocks noChangeArrowheads="1"/>
          </p:cNvSpPr>
          <p:nvPr/>
        </p:nvSpPr>
        <p:spPr bwMode="auto">
          <a:xfrm>
            <a:off x="4902200" y="4868863"/>
            <a:ext cx="4213225" cy="215900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48" name="Rectangle 52"/>
          <p:cNvSpPr>
            <a:spLocks noChangeArrowheads="1"/>
          </p:cNvSpPr>
          <p:nvPr/>
        </p:nvSpPr>
        <p:spPr bwMode="auto">
          <a:xfrm>
            <a:off x="4897438" y="5097463"/>
            <a:ext cx="4213225" cy="215900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49" name="Rectangle 53"/>
          <p:cNvSpPr>
            <a:spLocks noChangeArrowheads="1"/>
          </p:cNvSpPr>
          <p:nvPr/>
        </p:nvSpPr>
        <p:spPr bwMode="auto">
          <a:xfrm>
            <a:off x="4892675" y="908050"/>
            <a:ext cx="4213225" cy="215900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50" name="Rectangle 54"/>
          <p:cNvSpPr>
            <a:spLocks noChangeArrowheads="1"/>
          </p:cNvSpPr>
          <p:nvPr/>
        </p:nvSpPr>
        <p:spPr bwMode="auto">
          <a:xfrm>
            <a:off x="4887913" y="1125538"/>
            <a:ext cx="4213225" cy="215900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51" name="Rectangle 55"/>
          <p:cNvSpPr>
            <a:spLocks noChangeArrowheads="1"/>
          </p:cNvSpPr>
          <p:nvPr/>
        </p:nvSpPr>
        <p:spPr bwMode="auto">
          <a:xfrm>
            <a:off x="4883150" y="1381125"/>
            <a:ext cx="4213225" cy="215900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52" name="Rectangle 56"/>
          <p:cNvSpPr>
            <a:spLocks noChangeArrowheads="1"/>
          </p:cNvSpPr>
          <p:nvPr/>
        </p:nvSpPr>
        <p:spPr bwMode="auto">
          <a:xfrm>
            <a:off x="34925" y="4737100"/>
            <a:ext cx="4681538" cy="217488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53" name="Rectangle 57"/>
          <p:cNvSpPr>
            <a:spLocks noChangeArrowheads="1"/>
          </p:cNvSpPr>
          <p:nvPr/>
        </p:nvSpPr>
        <p:spPr bwMode="auto">
          <a:xfrm>
            <a:off x="34925" y="4941888"/>
            <a:ext cx="4681538" cy="217487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54" name="Rectangle 58"/>
          <p:cNvSpPr>
            <a:spLocks noChangeArrowheads="1"/>
          </p:cNvSpPr>
          <p:nvPr/>
        </p:nvSpPr>
        <p:spPr bwMode="auto">
          <a:xfrm>
            <a:off x="34925" y="6165850"/>
            <a:ext cx="4681538" cy="217488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55" name="Rectangle 59"/>
          <p:cNvSpPr>
            <a:spLocks noChangeArrowheads="1"/>
          </p:cNvSpPr>
          <p:nvPr/>
        </p:nvSpPr>
        <p:spPr bwMode="auto">
          <a:xfrm>
            <a:off x="34925" y="6550025"/>
            <a:ext cx="4681538" cy="217488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56" name="Text Box 60"/>
          <p:cNvSpPr txBox="1">
            <a:spLocks noChangeArrowheads="1"/>
          </p:cNvSpPr>
          <p:nvPr/>
        </p:nvSpPr>
        <p:spPr bwMode="auto">
          <a:xfrm>
            <a:off x="4791075" y="5876925"/>
            <a:ext cx="44386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000" b="1">
                <a:latin typeface="Times New Roman" pitchFamily="18" charset="0"/>
              </a:rPr>
              <a:t>Example of « SuperB specifics »</a:t>
            </a:r>
            <a:r>
              <a:rPr lang="fr-FR">
                <a:latin typeface="Times New Roman" pitchFamily="18" charset="0"/>
              </a:rPr>
              <a:t> </a:t>
            </a:r>
          </a:p>
          <a:p>
            <a:r>
              <a:rPr lang="fr-FR">
                <a:latin typeface="Times New Roman" pitchFamily="18" charset="0"/>
              </a:rPr>
              <a:t>       inclusive in addition to exclusive analyses</a:t>
            </a:r>
          </a:p>
          <a:p>
            <a:r>
              <a:rPr lang="fr-FR">
                <a:latin typeface="Times New Roman" pitchFamily="18" charset="0"/>
              </a:rPr>
              <a:t>       channels with </a:t>
            </a:r>
            <a:r>
              <a:rPr lang="fr-FR">
                <a:latin typeface="Symbol" pitchFamily="18" charset="2"/>
              </a:rPr>
              <a:t>p</a:t>
            </a:r>
            <a:r>
              <a:rPr lang="fr-FR" baseline="30000">
                <a:latin typeface="Symbol" pitchFamily="18" charset="2"/>
              </a:rPr>
              <a:t>0</a:t>
            </a:r>
            <a:r>
              <a:rPr lang="fr-FR">
                <a:latin typeface="Symbol" pitchFamily="18" charset="2"/>
              </a:rPr>
              <a:t>, g</a:t>
            </a:r>
            <a:r>
              <a:rPr lang="fr-FR">
                <a:latin typeface="Times New Roman" pitchFamily="18" charset="0"/>
              </a:rPr>
              <a:t>’s</a:t>
            </a:r>
            <a:r>
              <a:rPr lang="fr-FR">
                <a:latin typeface="Symbol" pitchFamily="18" charset="2"/>
              </a:rPr>
              <a:t>, n, </a:t>
            </a:r>
            <a:r>
              <a:rPr lang="fr-FR">
                <a:latin typeface="Times New Roman" pitchFamily="18" charset="0"/>
              </a:rPr>
              <a:t>many Ks…</a:t>
            </a:r>
          </a:p>
        </p:txBody>
      </p:sp>
      <p:sp>
        <p:nvSpPr>
          <p:cNvPr id="80957" name="Line 61"/>
          <p:cNvSpPr>
            <a:spLocks noChangeShapeType="1"/>
          </p:cNvSpPr>
          <p:nvPr/>
        </p:nvSpPr>
        <p:spPr bwMode="auto">
          <a:xfrm>
            <a:off x="4827588" y="6380163"/>
            <a:ext cx="360362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58" name="Line 62"/>
          <p:cNvSpPr>
            <a:spLocks noChangeShapeType="1"/>
          </p:cNvSpPr>
          <p:nvPr/>
        </p:nvSpPr>
        <p:spPr bwMode="auto">
          <a:xfrm>
            <a:off x="4827588" y="6596063"/>
            <a:ext cx="360362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0959" name="Rectangle 63"/>
          <p:cNvSpPr>
            <a:spLocks noChangeArrowheads="1"/>
          </p:cNvSpPr>
          <p:nvPr/>
        </p:nvSpPr>
        <p:spPr bwMode="auto">
          <a:xfrm>
            <a:off x="5111750" y="6237288"/>
            <a:ext cx="4032250" cy="287337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60" name="Rectangle 64"/>
          <p:cNvSpPr>
            <a:spLocks noChangeArrowheads="1"/>
          </p:cNvSpPr>
          <p:nvPr/>
        </p:nvSpPr>
        <p:spPr bwMode="auto">
          <a:xfrm>
            <a:off x="5043488" y="6524625"/>
            <a:ext cx="4100512" cy="333375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0961" name="Text Box 65"/>
          <p:cNvSpPr txBox="1">
            <a:spLocks noChangeArrowheads="1"/>
          </p:cNvSpPr>
          <p:nvPr/>
        </p:nvSpPr>
        <p:spPr bwMode="auto">
          <a:xfrm>
            <a:off x="4716463" y="31750"/>
            <a:ext cx="425132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latin typeface="Times New Roman" pitchFamily="18" charset="0"/>
              </a:rPr>
              <a:t>Variety of measurements for any observable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2" cstate="print"/>
          <a:srcRect l="20396" t="21423" r="20105" b="54285"/>
          <a:stretch>
            <a:fillRect/>
          </a:stretch>
        </p:blipFill>
        <p:spPr bwMode="auto">
          <a:xfrm>
            <a:off x="395288" y="3773488"/>
            <a:ext cx="38893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3" cstate="print"/>
          <a:srcRect l="29167" t="39809" r="28392" b="25061"/>
          <a:stretch>
            <a:fillRect/>
          </a:stretch>
        </p:blipFill>
        <p:spPr bwMode="auto">
          <a:xfrm>
            <a:off x="5327650" y="3502025"/>
            <a:ext cx="270351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476250"/>
            <a:ext cx="43942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51" name="Picture 7"/>
          <p:cNvPicPr>
            <a:picLocks noChangeAspect="1" noChangeArrowheads="1"/>
          </p:cNvPicPr>
          <p:nvPr/>
        </p:nvPicPr>
        <p:blipFill>
          <a:blip r:embed="rId5" cstate="print"/>
          <a:srcRect l="37463" t="62854" r="37743" b="19380"/>
          <a:stretch>
            <a:fillRect/>
          </a:stretch>
        </p:blipFill>
        <p:spPr bwMode="auto">
          <a:xfrm>
            <a:off x="1042988" y="476250"/>
            <a:ext cx="2252662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401638" y="5592763"/>
            <a:ext cx="3600450" cy="190500"/>
          </a:xfrm>
          <a:prstGeom prst="rect">
            <a:avLst/>
          </a:prstGeom>
          <a:solidFill>
            <a:srgbClr val="FF3300">
              <a:alpha val="60001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409575" y="4997450"/>
            <a:ext cx="3600450" cy="190500"/>
          </a:xfrm>
          <a:prstGeom prst="rect">
            <a:avLst/>
          </a:prstGeom>
          <a:solidFill>
            <a:srgbClr val="FF3300">
              <a:alpha val="60001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54" name="Rectangle 10"/>
          <p:cNvSpPr>
            <a:spLocks noChangeArrowheads="1"/>
          </p:cNvSpPr>
          <p:nvPr/>
        </p:nvSpPr>
        <p:spPr bwMode="auto">
          <a:xfrm>
            <a:off x="409575" y="4781550"/>
            <a:ext cx="3600450" cy="190500"/>
          </a:xfrm>
          <a:prstGeom prst="rect">
            <a:avLst/>
          </a:prstGeom>
          <a:solidFill>
            <a:srgbClr val="FF3300">
              <a:alpha val="60001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55" name="Rectangle 11"/>
          <p:cNvSpPr>
            <a:spLocks noChangeArrowheads="1"/>
          </p:cNvSpPr>
          <p:nvPr/>
        </p:nvSpPr>
        <p:spPr bwMode="auto">
          <a:xfrm>
            <a:off x="395288" y="4421188"/>
            <a:ext cx="3600450" cy="190500"/>
          </a:xfrm>
          <a:prstGeom prst="rect">
            <a:avLst/>
          </a:prstGeom>
          <a:solidFill>
            <a:srgbClr val="FF3300">
              <a:alpha val="60001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390525" y="3998913"/>
            <a:ext cx="3600450" cy="190500"/>
          </a:xfrm>
          <a:prstGeom prst="rect">
            <a:avLst/>
          </a:prstGeom>
          <a:solidFill>
            <a:srgbClr val="FF3300">
              <a:alpha val="60001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385763" y="4211638"/>
            <a:ext cx="3600450" cy="190500"/>
          </a:xfrm>
          <a:prstGeom prst="rect">
            <a:avLst/>
          </a:prstGeom>
          <a:solidFill>
            <a:srgbClr val="FF3300">
              <a:alpha val="60001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58" name="Rectangle 14"/>
          <p:cNvSpPr>
            <a:spLocks noChangeArrowheads="1"/>
          </p:cNvSpPr>
          <p:nvPr/>
        </p:nvSpPr>
        <p:spPr bwMode="auto">
          <a:xfrm>
            <a:off x="4610100" y="755650"/>
            <a:ext cx="4090988" cy="212725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59" name="Rectangle 15"/>
          <p:cNvSpPr>
            <a:spLocks noChangeArrowheads="1"/>
          </p:cNvSpPr>
          <p:nvPr/>
        </p:nvSpPr>
        <p:spPr bwMode="auto">
          <a:xfrm>
            <a:off x="4597400" y="955675"/>
            <a:ext cx="4090988" cy="212725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0" name="Rectangle 16"/>
          <p:cNvSpPr>
            <a:spLocks noChangeArrowheads="1"/>
          </p:cNvSpPr>
          <p:nvPr/>
        </p:nvSpPr>
        <p:spPr bwMode="auto">
          <a:xfrm>
            <a:off x="5386388" y="3733800"/>
            <a:ext cx="2533650" cy="128588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1" name="Rectangle 17"/>
          <p:cNvSpPr>
            <a:spLocks noChangeArrowheads="1"/>
          </p:cNvSpPr>
          <p:nvPr/>
        </p:nvSpPr>
        <p:spPr bwMode="auto">
          <a:xfrm>
            <a:off x="5399088" y="4870450"/>
            <a:ext cx="2533650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2" name="Rectangle 18"/>
          <p:cNvSpPr>
            <a:spLocks noChangeArrowheads="1"/>
          </p:cNvSpPr>
          <p:nvPr/>
        </p:nvSpPr>
        <p:spPr bwMode="auto">
          <a:xfrm>
            <a:off x="5402263" y="5086350"/>
            <a:ext cx="2533650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3" name="Rectangle 19"/>
          <p:cNvSpPr>
            <a:spLocks noChangeArrowheads="1"/>
          </p:cNvSpPr>
          <p:nvPr/>
        </p:nvSpPr>
        <p:spPr bwMode="auto">
          <a:xfrm>
            <a:off x="5405438" y="6021388"/>
            <a:ext cx="2533650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4" name="Rectangle 20"/>
          <p:cNvSpPr>
            <a:spLocks noChangeArrowheads="1"/>
          </p:cNvSpPr>
          <p:nvPr/>
        </p:nvSpPr>
        <p:spPr bwMode="auto">
          <a:xfrm>
            <a:off x="5408613" y="6238875"/>
            <a:ext cx="2533650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5" name="Rectangle 21"/>
          <p:cNvSpPr>
            <a:spLocks noChangeArrowheads="1"/>
          </p:cNvSpPr>
          <p:nvPr/>
        </p:nvSpPr>
        <p:spPr bwMode="auto">
          <a:xfrm>
            <a:off x="5399088" y="6454775"/>
            <a:ext cx="2533650" cy="215900"/>
          </a:xfrm>
          <a:prstGeom prst="rect">
            <a:avLst/>
          </a:prstGeom>
          <a:solidFill>
            <a:srgbClr val="FF3300">
              <a:alpha val="30000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6" name="Rectangle 22"/>
          <p:cNvSpPr>
            <a:spLocks noChangeArrowheads="1"/>
          </p:cNvSpPr>
          <p:nvPr/>
        </p:nvSpPr>
        <p:spPr bwMode="auto">
          <a:xfrm>
            <a:off x="755650" y="260350"/>
            <a:ext cx="2808288" cy="2808288"/>
          </a:xfrm>
          <a:prstGeom prst="rect">
            <a:avLst/>
          </a:prstGeom>
          <a:noFill/>
          <a:ln w="571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7" name="Text Box 23"/>
          <p:cNvSpPr txBox="1">
            <a:spLocks noChangeArrowheads="1"/>
          </p:cNvSpPr>
          <p:nvPr/>
        </p:nvSpPr>
        <p:spPr bwMode="auto">
          <a:xfrm>
            <a:off x="827088" y="61913"/>
            <a:ext cx="2728912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t</a:t>
            </a:r>
            <a:r>
              <a:rPr lang="en-US">
                <a:latin typeface="Times New Roman" pitchFamily="18" charset="0"/>
              </a:rPr>
              <a:t> physics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(polarized beams)</a:t>
            </a:r>
            <a:endParaRPr lang="fr-FR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2968" name="Rectangle 24"/>
          <p:cNvSpPr>
            <a:spLocks noChangeArrowheads="1"/>
          </p:cNvSpPr>
          <p:nvPr/>
        </p:nvSpPr>
        <p:spPr bwMode="auto">
          <a:xfrm>
            <a:off x="250825" y="3500438"/>
            <a:ext cx="4176713" cy="252095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69" name="Text Box 25"/>
          <p:cNvSpPr txBox="1">
            <a:spLocks noChangeArrowheads="1"/>
          </p:cNvSpPr>
          <p:nvPr/>
        </p:nvSpPr>
        <p:spPr bwMode="auto">
          <a:xfrm>
            <a:off x="1600200" y="3289300"/>
            <a:ext cx="1243013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B</a:t>
            </a:r>
            <a:r>
              <a:rPr lang="en-US" baseline="-25000">
                <a:latin typeface="Times New Roman" pitchFamily="18" charset="0"/>
              </a:rPr>
              <a:t>s</a:t>
            </a:r>
            <a:r>
              <a:rPr lang="en-US">
                <a:latin typeface="Times New Roman" pitchFamily="18" charset="0"/>
              </a:rPr>
              <a:t> at Y(5S)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82970" name="Rectangle 26"/>
          <p:cNvSpPr>
            <a:spLocks noChangeArrowheads="1"/>
          </p:cNvSpPr>
          <p:nvPr/>
        </p:nvSpPr>
        <p:spPr bwMode="auto">
          <a:xfrm>
            <a:off x="4356100" y="260350"/>
            <a:ext cx="4608513" cy="30972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fr-FR">
              <a:latin typeface="Times New Roman" pitchFamily="18" charset="0"/>
            </a:endParaRPr>
          </a:p>
        </p:txBody>
      </p:sp>
      <p:sp>
        <p:nvSpPr>
          <p:cNvPr id="82971" name="Rectangle 27"/>
          <p:cNvSpPr>
            <a:spLocks noChangeArrowheads="1"/>
          </p:cNvSpPr>
          <p:nvPr/>
        </p:nvSpPr>
        <p:spPr bwMode="auto">
          <a:xfrm>
            <a:off x="5254625" y="3370263"/>
            <a:ext cx="2952750" cy="34575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82972" name="Picture 28"/>
          <p:cNvPicPr>
            <a:picLocks noChangeAspect="1" noChangeArrowheads="1"/>
          </p:cNvPicPr>
          <p:nvPr/>
        </p:nvPicPr>
        <p:blipFill>
          <a:blip r:embed="rId6" cstate="print"/>
          <a:srcRect t="19324" r="48311" b="27400"/>
          <a:stretch>
            <a:fillRect/>
          </a:stretch>
        </p:blipFill>
        <p:spPr bwMode="auto">
          <a:xfrm>
            <a:off x="4427538" y="2195513"/>
            <a:ext cx="15843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73" name="Picture 29"/>
          <p:cNvPicPr>
            <a:picLocks noChangeAspect="1" noChangeArrowheads="1"/>
          </p:cNvPicPr>
          <p:nvPr/>
        </p:nvPicPr>
        <p:blipFill>
          <a:blip r:embed="rId6" cstate="print"/>
          <a:srcRect l="51689" t="18150" r="24797" b="27400"/>
          <a:stretch>
            <a:fillRect/>
          </a:stretch>
        </p:blipFill>
        <p:spPr bwMode="auto">
          <a:xfrm>
            <a:off x="7812088" y="2133600"/>
            <a:ext cx="720725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2974" name="Line 30"/>
          <p:cNvSpPr>
            <a:spLocks noChangeShapeType="1"/>
          </p:cNvSpPr>
          <p:nvPr/>
        </p:nvSpPr>
        <p:spPr bwMode="auto">
          <a:xfrm>
            <a:off x="5292725" y="3357563"/>
            <a:ext cx="2879725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2975" name="Text Box 31"/>
          <p:cNvSpPr txBox="1">
            <a:spLocks noChangeArrowheads="1"/>
          </p:cNvSpPr>
          <p:nvPr/>
        </p:nvSpPr>
        <p:spPr bwMode="auto">
          <a:xfrm>
            <a:off x="5245100" y="38100"/>
            <a:ext cx="29400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Charm at Y(4S)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and threshold</a:t>
            </a:r>
            <a:endParaRPr lang="fr-FR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2976" name="Rectangle 32"/>
          <p:cNvSpPr>
            <a:spLocks noChangeArrowheads="1"/>
          </p:cNvSpPr>
          <p:nvPr/>
        </p:nvSpPr>
        <p:spPr bwMode="auto">
          <a:xfrm>
            <a:off x="755650" y="1484313"/>
            <a:ext cx="2736850" cy="215900"/>
          </a:xfrm>
          <a:prstGeom prst="rect">
            <a:avLst/>
          </a:prstGeom>
          <a:solidFill>
            <a:srgbClr val="FF3300">
              <a:alpha val="17999"/>
            </a:srgbClr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77" name="Text Box 33"/>
          <p:cNvSpPr txBox="1">
            <a:spLocks noChangeArrowheads="1"/>
          </p:cNvSpPr>
          <p:nvPr/>
        </p:nvSpPr>
        <p:spPr bwMode="auto">
          <a:xfrm rot="-2009711">
            <a:off x="6230938" y="2492375"/>
            <a:ext cx="1365250" cy="517525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1400" b="1" i="1">
                <a:latin typeface="Times New Roman" pitchFamily="18" charset="0"/>
              </a:rPr>
              <a:t>To be evaluated </a:t>
            </a:r>
          </a:p>
          <a:p>
            <a:r>
              <a:rPr lang="fr-FR" sz="1400" b="1" i="1">
                <a:latin typeface="Times New Roman" pitchFamily="18" charset="0"/>
              </a:rPr>
              <a:t>    at LHCb</a:t>
            </a:r>
          </a:p>
        </p:txBody>
      </p:sp>
      <p:sp>
        <p:nvSpPr>
          <p:cNvPr id="82978" name="Text Box 34"/>
          <p:cNvSpPr txBox="1">
            <a:spLocks noChangeArrowheads="1"/>
          </p:cNvSpPr>
          <p:nvPr/>
        </p:nvSpPr>
        <p:spPr bwMode="auto">
          <a:xfrm>
            <a:off x="900113" y="6165850"/>
            <a:ext cx="2814637" cy="336550"/>
          </a:xfrm>
          <a:prstGeom prst="rect">
            <a:avLst/>
          </a:prstGeom>
          <a:solidFill>
            <a:srgbClr val="FCFCA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600">
                <a:latin typeface="Times New Roman" pitchFamily="18" charset="0"/>
              </a:rPr>
              <a:t>Bs : Definitively better at LHCb</a:t>
            </a:r>
          </a:p>
        </p:txBody>
      </p:sp>
      <p:sp>
        <p:nvSpPr>
          <p:cNvPr id="82979" name="Rectangle 35"/>
          <p:cNvSpPr>
            <a:spLocks noChangeArrowheads="1"/>
          </p:cNvSpPr>
          <p:nvPr/>
        </p:nvSpPr>
        <p:spPr bwMode="auto">
          <a:xfrm>
            <a:off x="827088" y="836613"/>
            <a:ext cx="2665412" cy="288925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80" name="Rectangle 36"/>
          <p:cNvSpPr>
            <a:spLocks noChangeArrowheads="1"/>
          </p:cNvSpPr>
          <p:nvPr/>
        </p:nvSpPr>
        <p:spPr bwMode="auto">
          <a:xfrm>
            <a:off x="755650" y="2060575"/>
            <a:ext cx="2665413" cy="288925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81" name="Rectangle 37"/>
          <p:cNvSpPr>
            <a:spLocks noChangeArrowheads="1"/>
          </p:cNvSpPr>
          <p:nvPr/>
        </p:nvSpPr>
        <p:spPr bwMode="auto">
          <a:xfrm>
            <a:off x="754063" y="2349500"/>
            <a:ext cx="2665412" cy="288925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82" name="Rectangle 38"/>
          <p:cNvSpPr>
            <a:spLocks noChangeArrowheads="1"/>
          </p:cNvSpPr>
          <p:nvPr/>
        </p:nvSpPr>
        <p:spPr bwMode="auto">
          <a:xfrm>
            <a:off x="395288" y="5373688"/>
            <a:ext cx="3671887" cy="215900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2983" name="Rectangle 39"/>
          <p:cNvSpPr>
            <a:spLocks noChangeArrowheads="1"/>
          </p:cNvSpPr>
          <p:nvPr/>
        </p:nvSpPr>
        <p:spPr bwMode="auto">
          <a:xfrm>
            <a:off x="395288" y="5805488"/>
            <a:ext cx="3671887" cy="215900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39750" y="749300"/>
            <a:ext cx="8208963" cy="1920875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i="1"/>
              <a:t>The indirect searches </a:t>
            </a:r>
          </a:p>
          <a:p>
            <a:pPr algn="ctr">
              <a:lnSpc>
                <a:spcPct val="120000"/>
              </a:lnSpc>
            </a:pPr>
            <a:r>
              <a:rPr lang="en-US" sz="2400" i="1"/>
              <a:t>look for  “New Physics”  </a:t>
            </a:r>
          </a:p>
          <a:p>
            <a:pPr algn="ctr">
              <a:lnSpc>
                <a:spcPct val="120000"/>
              </a:lnSpc>
            </a:pPr>
            <a:r>
              <a:rPr lang="en-US" sz="2400" i="1"/>
              <a:t>through virtual effects from new particles in loop corrections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468563" y="2905125"/>
            <a:ext cx="3579812" cy="3857625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/>
              <a:t>I’ll show  </a:t>
            </a:r>
          </a:p>
          <a:p>
            <a:pPr algn="ctr">
              <a:lnSpc>
                <a:spcPct val="120000"/>
              </a:lnSpc>
            </a:pPr>
            <a:endParaRPr lang="en-US" sz="2000" b="1"/>
          </a:p>
          <a:p>
            <a:pPr algn="ctr">
              <a:lnSpc>
                <a:spcPct val="120000"/>
              </a:lnSpc>
            </a:pPr>
            <a:endParaRPr lang="en-US"/>
          </a:p>
          <a:p>
            <a:pPr algn="ctr">
              <a:lnSpc>
                <a:spcPct val="120000"/>
              </a:lnSpc>
            </a:pPr>
            <a:endParaRPr lang="en-US" sz="2400" b="1"/>
          </a:p>
          <a:p>
            <a:pPr algn="ctr">
              <a:lnSpc>
                <a:spcPct val="120000"/>
              </a:lnSpc>
            </a:pPr>
            <a:endParaRPr lang="en-US" sz="2400" b="1"/>
          </a:p>
          <a:p>
            <a:pPr algn="ctr">
              <a:lnSpc>
                <a:spcPct val="120000"/>
              </a:lnSpc>
            </a:pPr>
            <a:r>
              <a:rPr lang="en-US" sz="2400" b="1"/>
              <a:t>Examples of </a:t>
            </a:r>
          </a:p>
          <a:p>
            <a:pPr algn="ctr">
              <a:lnSpc>
                <a:spcPct val="120000"/>
              </a:lnSpc>
            </a:pPr>
            <a:r>
              <a:rPr lang="en-US" sz="2400" b="1"/>
              <a:t>golden measurements </a:t>
            </a:r>
          </a:p>
          <a:p>
            <a:pPr algn="ctr">
              <a:lnSpc>
                <a:spcPct val="120000"/>
              </a:lnSpc>
            </a:pPr>
            <a:r>
              <a:rPr lang="en-US" sz="2400" b="1"/>
              <a:t>for</a:t>
            </a:r>
          </a:p>
          <a:p>
            <a:pPr algn="ctr">
              <a:lnSpc>
                <a:spcPct val="120000"/>
              </a:lnSpc>
            </a:pPr>
            <a:r>
              <a:rPr lang="en-US" sz="2400" b="1"/>
              <a:t>possible discoveries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3059113" y="115888"/>
            <a:ext cx="3211512" cy="57626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The Quantum path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5508104" y="3570287"/>
            <a:ext cx="3527425" cy="1263650"/>
          </a:xfrm>
          <a:prstGeom prst="rect">
            <a:avLst/>
          </a:prstGeom>
          <a:solidFill>
            <a:schemeClr val="bg1"/>
          </a:solidFill>
          <a:ln w="762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/>
              <a:t>Key words : </a:t>
            </a:r>
          </a:p>
          <a:p>
            <a:pPr algn="ctr"/>
            <a:r>
              <a:rPr lang="en-US" sz="2400"/>
              <a:t>Precise measurements</a:t>
            </a:r>
          </a:p>
          <a:p>
            <a:pPr algn="ctr"/>
            <a:r>
              <a:rPr lang="en-US" sz="2400">
                <a:sym typeface="Wingdings" pitchFamily="2" charset="2"/>
              </a:rPr>
              <a:t>  Luminosity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nimBg="1"/>
      <p:bldP spid="38918" grpId="0" animBg="1"/>
      <p:bldP spid="38921" grpId="0" animBg="1"/>
      <p:bldP spid="389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5BD8FB97-1701-493A-B5A7-BF5F0271FBF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3851275" y="836613"/>
            <a:ext cx="3806825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Future (SuperB) + Lattice improvements</a:t>
            </a:r>
            <a:endParaRPr lang="fr-FR" sz="1600"/>
          </a:p>
        </p:txBody>
      </p:sp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1527175" y="106363"/>
            <a:ext cx="7292975" cy="514350"/>
          </a:xfrm>
          <a:prstGeom prst="rect">
            <a:avLst/>
          </a:prstGeom>
          <a:solidFill>
            <a:srgbClr val="FF0000">
              <a:alpha val="39999"/>
            </a:srgbClr>
          </a:solidFill>
          <a:ln w="5715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Determination of CKM parameters and New Physics</a:t>
            </a:r>
            <a:endParaRPr lang="fr-FR" sz="2400"/>
          </a:p>
        </p:txBody>
      </p:sp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2" cstate="print"/>
          <a:srcRect l="4344" t="40660" r="11314" b="-284"/>
          <a:stretch>
            <a:fillRect/>
          </a:stretch>
        </p:blipFill>
        <p:spPr bwMode="auto">
          <a:xfrm>
            <a:off x="468313" y="1268413"/>
            <a:ext cx="33845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7"/>
          <p:cNvPicPr>
            <a:picLocks noChangeAspect="1" noChangeArrowheads="1"/>
          </p:cNvPicPr>
          <p:nvPr/>
        </p:nvPicPr>
        <p:blipFill>
          <a:blip r:embed="rId3" cstate="print"/>
          <a:srcRect l="4861" t="39557" r="11855"/>
          <a:stretch>
            <a:fillRect/>
          </a:stretch>
        </p:blipFill>
        <p:spPr bwMode="auto">
          <a:xfrm>
            <a:off x="3940175" y="1173163"/>
            <a:ext cx="32956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1808163" y="869950"/>
            <a:ext cx="747712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Today</a:t>
            </a:r>
            <a:endParaRPr lang="fr-FR" sz="1600"/>
          </a:p>
        </p:txBody>
      </p:sp>
      <p:pic>
        <p:nvPicPr>
          <p:cNvPr id="55" name="Picture 9"/>
          <p:cNvPicPr>
            <a:picLocks noChangeAspect="1" noChangeArrowheads="1"/>
          </p:cNvPicPr>
          <p:nvPr/>
        </p:nvPicPr>
        <p:blipFill>
          <a:blip r:embed="rId4" cstate="print"/>
          <a:srcRect l="3052" t="38574" r="11855" b="-1299"/>
          <a:stretch>
            <a:fillRect/>
          </a:stretch>
        </p:blipFill>
        <p:spPr bwMode="auto">
          <a:xfrm>
            <a:off x="3851275" y="1173163"/>
            <a:ext cx="3384550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4787900" y="4508500"/>
            <a:ext cx="1806575" cy="758825"/>
          </a:xfrm>
          <a:prstGeom prst="rect">
            <a:avLst/>
          </a:prstGeom>
          <a:solidFill>
            <a:schemeClr val="bg1"/>
          </a:solidFill>
          <a:ln w="57150">
            <a:solidFill>
              <a:srgbClr val="FF505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>
                <a:latin typeface="Symbol" pitchFamily="18" charset="2"/>
              </a:rPr>
              <a:t>r</a:t>
            </a:r>
            <a:r>
              <a:rPr lang="en-GB" sz="2000"/>
              <a:t> =   </a:t>
            </a:r>
            <a:r>
              <a:rPr lang="en-US" sz="2000">
                <a:cs typeface="Arial" pitchFamily="34" charset="0"/>
              </a:rPr>
              <a:t>± </a:t>
            </a:r>
            <a:r>
              <a:rPr lang="en-GB" sz="2000"/>
              <a:t>0.0028</a:t>
            </a:r>
          </a:p>
          <a:p>
            <a:r>
              <a:rPr lang="en-GB" sz="2000">
                <a:latin typeface="Symbol" pitchFamily="18" charset="2"/>
              </a:rPr>
              <a:t>h</a:t>
            </a:r>
            <a:r>
              <a:rPr lang="en-GB" sz="2000"/>
              <a:t>  =  </a:t>
            </a:r>
            <a:r>
              <a:rPr lang="en-US" sz="2000">
                <a:cs typeface="Arial" pitchFamily="34" charset="0"/>
              </a:rPr>
              <a:t>± </a:t>
            </a:r>
            <a:r>
              <a:rPr lang="en-GB" sz="2000"/>
              <a:t>0.0024</a:t>
            </a:r>
          </a:p>
        </p:txBody>
      </p:sp>
      <p:sp>
        <p:nvSpPr>
          <p:cNvPr id="57" name="Text Box 11"/>
          <p:cNvSpPr txBox="1">
            <a:spLocks noChangeArrowheads="1"/>
          </p:cNvSpPr>
          <p:nvPr/>
        </p:nvSpPr>
        <p:spPr bwMode="auto">
          <a:xfrm>
            <a:off x="1114425" y="4508500"/>
            <a:ext cx="2233613" cy="758825"/>
          </a:xfrm>
          <a:prstGeom prst="rect">
            <a:avLst/>
          </a:prstGeom>
          <a:solidFill>
            <a:schemeClr val="bg1"/>
          </a:solidFill>
          <a:ln w="57150">
            <a:solidFill>
              <a:srgbClr val="FF505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>
                <a:latin typeface="Symbol" pitchFamily="18" charset="2"/>
              </a:rPr>
              <a:t>r</a:t>
            </a:r>
            <a:r>
              <a:rPr lang="en-GB" sz="2000"/>
              <a:t> = 0.163 </a:t>
            </a:r>
            <a:r>
              <a:rPr lang="en-US" sz="2000">
                <a:cs typeface="Arial" pitchFamily="34" charset="0"/>
              </a:rPr>
              <a:t>± </a:t>
            </a:r>
            <a:r>
              <a:rPr lang="en-GB" sz="2000"/>
              <a:t>0.028</a:t>
            </a:r>
          </a:p>
          <a:p>
            <a:r>
              <a:rPr lang="en-GB" sz="2000">
                <a:latin typeface="Symbol" pitchFamily="18" charset="2"/>
              </a:rPr>
              <a:t>h</a:t>
            </a:r>
            <a:r>
              <a:rPr lang="en-GB" sz="2000"/>
              <a:t>  = 0.344</a:t>
            </a:r>
            <a:r>
              <a:rPr lang="en-US" sz="2000">
                <a:cs typeface="Arial" pitchFamily="34" charset="0"/>
              </a:rPr>
              <a:t>± </a:t>
            </a:r>
            <a:r>
              <a:rPr lang="en-GB" sz="2000"/>
              <a:t>0.016</a:t>
            </a:r>
          </a:p>
        </p:txBody>
      </p:sp>
      <p:sp>
        <p:nvSpPr>
          <p:cNvPr id="58" name="AutoShape 12"/>
          <p:cNvSpPr>
            <a:spLocks noChangeArrowheads="1"/>
          </p:cNvSpPr>
          <p:nvPr/>
        </p:nvSpPr>
        <p:spPr bwMode="auto">
          <a:xfrm flipV="1">
            <a:off x="3779838" y="4762500"/>
            <a:ext cx="792162" cy="179388"/>
          </a:xfrm>
          <a:prstGeom prst="rightArrow">
            <a:avLst>
              <a:gd name="adj1" fmla="val 50000"/>
              <a:gd name="adj2" fmla="val 110398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9" name="Text Box 13"/>
          <p:cNvSpPr txBox="1">
            <a:spLocks noChangeArrowheads="1"/>
          </p:cNvSpPr>
          <p:nvPr/>
        </p:nvSpPr>
        <p:spPr bwMode="auto">
          <a:xfrm>
            <a:off x="1835150" y="5373688"/>
            <a:ext cx="3549650" cy="8223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Improving CKM is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crucial to look for NP</a:t>
            </a:r>
            <a:endParaRPr lang="fr-FR" sz="2400" b="1">
              <a:latin typeface="Times New Roman" pitchFamily="18" charset="0"/>
            </a:endParaRPr>
          </a:p>
        </p:txBody>
      </p:sp>
      <p:sp>
        <p:nvSpPr>
          <p:cNvPr id="61" name="Text Box 15"/>
          <p:cNvSpPr txBox="1">
            <a:spLocks noChangeArrowheads="1"/>
          </p:cNvSpPr>
          <p:nvPr/>
        </p:nvSpPr>
        <p:spPr bwMode="auto">
          <a:xfrm rot="16200000">
            <a:off x="-1015206" y="2737644"/>
            <a:ext cx="25923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sz="1400" b="1" i="1">
                <a:latin typeface="Times New Roman" pitchFamily="18" charset="0"/>
              </a:rPr>
              <a:t>This situation  will be different @2015 thanks to LHCb</a:t>
            </a: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7308850" y="3429000"/>
            <a:ext cx="1673225" cy="739775"/>
          </a:xfrm>
          <a:prstGeom prst="rect">
            <a:avLst/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000">
                <a:latin typeface="Symbol" pitchFamily="18" charset="2"/>
                <a:sym typeface="Symbol" pitchFamily="18" charset="2"/>
              </a:rPr>
              <a:t>g,a,b</a:t>
            </a:r>
            <a:r>
              <a:rPr lang="en-GB" sz="2000">
                <a:sym typeface="Symbol" pitchFamily="18" charset="2"/>
              </a:rPr>
              <a:t>..,V</a:t>
            </a:r>
            <a:r>
              <a:rPr lang="en-GB" sz="2000" baseline="-25000">
                <a:sym typeface="Symbol" pitchFamily="18" charset="2"/>
              </a:rPr>
              <a:t>ub</a:t>
            </a:r>
          </a:p>
          <a:p>
            <a:pPr eaLnBrk="0" hangingPunct="0"/>
            <a:r>
              <a:rPr lang="en-GB" sz="2000">
                <a:sym typeface="Symbol" pitchFamily="18" charset="2"/>
              </a:rPr>
              <a:t>and Lattice ! </a:t>
            </a:r>
            <a:endParaRPr lang="en-US" sz="2000">
              <a:sym typeface="Symbol" pitchFamily="18" charset="2"/>
            </a:endParaRPr>
          </a:p>
        </p:txBody>
      </p:sp>
      <p:sp>
        <p:nvSpPr>
          <p:cNvPr id="63" name="Text Box 17"/>
          <p:cNvSpPr txBox="1">
            <a:spLocks noChangeArrowheads="1"/>
          </p:cNvSpPr>
          <p:nvPr/>
        </p:nvSpPr>
        <p:spPr bwMode="auto">
          <a:xfrm>
            <a:off x="7451725" y="2924175"/>
            <a:ext cx="1479550" cy="404813"/>
          </a:xfrm>
          <a:prstGeom prst="rect">
            <a:avLst/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players are :</a:t>
            </a:r>
            <a:endParaRPr lang="fr-FR"/>
          </a:p>
        </p:txBody>
      </p: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5508625" y="5876925"/>
            <a:ext cx="35845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i="1"/>
              <a:t>Important also in K physics :</a:t>
            </a:r>
          </a:p>
          <a:p>
            <a:pPr algn="ctr"/>
            <a:r>
              <a:rPr lang="en-US" i="1"/>
              <a:t>K</a:t>
            </a:r>
            <a:r>
              <a:rPr lang="en-US" i="1">
                <a:sym typeface="Wingdings" pitchFamily="2" charset="2"/>
              </a:rPr>
              <a:t> </a:t>
            </a:r>
            <a:r>
              <a:rPr lang="en-US" i="1">
                <a:latin typeface="Symbol" pitchFamily="18" charset="2"/>
                <a:sym typeface="Wingdings" pitchFamily="2" charset="2"/>
              </a:rPr>
              <a:t>p n n </a:t>
            </a:r>
            <a:r>
              <a:rPr lang="en-US" i="1">
                <a:sym typeface="Wingdings" pitchFamily="2" charset="2"/>
              </a:rPr>
              <a:t>, CKM errors dominated</a:t>
            </a:r>
          </a:p>
          <a:p>
            <a:pPr algn="ctr"/>
            <a:r>
              <a:rPr lang="en-US" i="1">
                <a:sym typeface="Wingdings" pitchFamily="2" charset="2"/>
              </a:rPr>
              <a:t>the error budget</a:t>
            </a:r>
            <a:endParaRPr lang="fr-FR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1" grpId="0"/>
      <p:bldP spid="62" grpId="0" animBg="1"/>
      <p:bldP spid="63" grpId="0" animBg="1"/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5BD8FB97-1701-493A-B5A7-BF5F0271FBF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Espace réservé du numéro de diapositive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D8FB97-1701-493A-B5A7-BF5F0271FBF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aphicFrame>
        <p:nvGraphicFramePr>
          <p:cNvPr id="6" name="Group 4"/>
          <p:cNvGraphicFramePr>
            <a:graphicFrameLocks noGrp="1"/>
          </p:cNvGraphicFramePr>
          <p:nvPr/>
        </p:nvGraphicFramePr>
        <p:xfrm>
          <a:off x="-36512" y="981471"/>
          <a:ext cx="9072563" cy="5333243"/>
        </p:xfrm>
        <a:graphic>
          <a:graphicData uri="http://schemas.openxmlformats.org/drawingml/2006/table">
            <a:tbl>
              <a:tblPr/>
              <a:tblGrid>
                <a:gridCol w="1584325"/>
                <a:gridCol w="1439863"/>
                <a:gridCol w="1368425"/>
                <a:gridCol w="1512887"/>
                <a:gridCol w="1511300"/>
                <a:gridCol w="1655763"/>
              </a:tblGrid>
              <a:tr h="1066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Hadronic matrix element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Lattice error in 2006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omic Sans MS" pitchFamily="66" charset="0"/>
                        </a:rPr>
                        <a:t>Lattice error in 2009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6 TFlop Year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60 TFlop Year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1-10 PFlop Year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0.9%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0.5%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0.4%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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0.1%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3.5 - 4.5%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2.5 - 4.0%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 – 1.5%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4 - 5%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3 - 4%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 – 1.5%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ξ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2%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1.5 - 2 %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0.5 – 0.8 %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Euclid Math One" pitchFamily="18" charset="2"/>
                        </a:rPr>
                        <a:t> 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 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→ </a:t>
                      </a:r>
                      <a:r>
                        <a:rPr kumimoji="0" lang="it-IT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D/D*l</a:t>
                      </a:r>
                      <a:r>
                        <a:rPr kumimoji="0" lang="el-GR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ν</a:t>
                      </a:r>
                      <a:endParaRPr kumimoji="0" lang="en-US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2%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1.2%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0.5%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11%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5.5 - 6.5%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4 - 5%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2 – 3%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AEAEA"/>
                        </a:gs>
                        <a:gs pos="50000">
                          <a:srgbClr val="EAEAEA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EAEAEA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13%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accent1"/>
                        </a:gs>
                        <a:gs pos="50000">
                          <a:schemeClr val="accent1">
                            <a:gamma/>
                            <a:tint val="34902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----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----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50000">
                          <a:srgbClr val="FFFFCC">
                            <a:gamma/>
                            <a:tint val="33725"/>
                            <a:invGamma/>
                          </a:srgbClr>
                        </a:gs>
                        <a:gs pos="100000">
                          <a:srgbClr val="FFFFCC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3 – 4%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614363" y="2708671"/>
          <a:ext cx="4302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6" name="Equation" r:id="rId3" imgW="215640" imgH="253800" progId="">
                  <p:embed/>
                </p:oleObj>
              </mc:Choice>
              <mc:Fallback>
                <p:oleObj name="Equation" r:id="rId3" imgW="215640" imgH="2538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2708671"/>
                        <a:ext cx="430213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252413" y="2205434"/>
          <a:ext cx="9366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7" name="Equation" r:id="rId5" imgW="431640" imgH="241200" progId="">
                  <p:embed/>
                </p:oleObj>
              </mc:Choice>
              <mc:Fallback>
                <p:oleObj name="Equation" r:id="rId5" imgW="431640" imgH="2412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2205434"/>
                        <a:ext cx="936625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395288" y="3716734"/>
          <a:ext cx="792163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8" name="Equation" r:id="rId7" imgW="419040" imgH="241200" progId="">
                  <p:embed/>
                </p:oleObj>
              </mc:Choice>
              <mc:Fallback>
                <p:oleObj name="Equation" r:id="rId7" imgW="419040" imgH="2412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716734"/>
                        <a:ext cx="792163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477838" y="5301059"/>
          <a:ext cx="85407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9" name="Equation" r:id="rId9" imgW="393480" imgH="241200" progId="">
                  <p:embed/>
                </p:oleObj>
              </mc:Choice>
              <mc:Fallback>
                <p:oleObj name="Equation" r:id="rId9" imgW="393480" imgH="2412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8" y="5301059"/>
                        <a:ext cx="854075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357188" y="5805884"/>
          <a:ext cx="10477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80" name="Equation" r:id="rId11" imgW="482400" imgH="241200" progId="">
                  <p:embed/>
                </p:oleObj>
              </mc:Choice>
              <mc:Fallback>
                <p:oleObj name="Equation" r:id="rId11" imgW="482400" imgH="24120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5805884"/>
                        <a:ext cx="1047750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85"/>
          <p:cNvSpPr txBox="1">
            <a:spLocks noChangeArrowheads="1"/>
          </p:cNvSpPr>
          <p:nvPr/>
        </p:nvSpPr>
        <p:spPr bwMode="auto">
          <a:xfrm>
            <a:off x="-36512" y="6337696"/>
            <a:ext cx="9107488" cy="54768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tIns="108000"/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  <a:latin typeface="Comic Sans MS" pitchFamily="66" charset="0"/>
              </a:rPr>
              <a:t>The expected accuracy has been reached! </a:t>
            </a:r>
            <a:r>
              <a:rPr lang="en-US" b="1">
                <a:solidFill>
                  <a:schemeClr val="bg1"/>
                </a:solidFill>
                <a:latin typeface="Comic Sans MS" pitchFamily="66" charset="0"/>
              </a:rPr>
              <a:t>(except for Vub)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3" name="Text Box 86"/>
          <p:cNvSpPr txBox="1">
            <a:spLocks noChangeArrowheads="1"/>
          </p:cNvSpPr>
          <p:nvPr/>
        </p:nvSpPr>
        <p:spPr bwMode="auto">
          <a:xfrm>
            <a:off x="5724526" y="1838721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Comic Sans MS" pitchFamily="66" charset="0"/>
              </a:rPr>
              <a:t>[2011 LHCb]</a:t>
            </a:r>
          </a:p>
        </p:txBody>
      </p:sp>
      <p:sp>
        <p:nvSpPr>
          <p:cNvPr id="14" name="Text Box 87"/>
          <p:cNvSpPr txBox="1">
            <a:spLocks noChangeArrowheads="1"/>
          </p:cNvSpPr>
          <p:nvPr/>
        </p:nvSpPr>
        <p:spPr bwMode="auto">
          <a:xfrm>
            <a:off x="7273926" y="1845071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Comic Sans MS" pitchFamily="66" charset="0"/>
              </a:rPr>
              <a:t>[2015 SuperB]</a:t>
            </a:r>
          </a:p>
        </p:txBody>
      </p:sp>
      <p:sp>
        <p:nvSpPr>
          <p:cNvPr id="15" name="Text Box 88"/>
          <p:cNvSpPr txBox="1">
            <a:spLocks noChangeArrowheads="1"/>
          </p:cNvSpPr>
          <p:nvPr/>
        </p:nvSpPr>
        <p:spPr bwMode="auto">
          <a:xfrm>
            <a:off x="4284663" y="1845071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Comic Sans MS" pitchFamily="66" charset="0"/>
              </a:rPr>
              <a:t>[2009]</a:t>
            </a:r>
          </a:p>
        </p:txBody>
      </p:sp>
      <p:sp>
        <p:nvSpPr>
          <p:cNvPr id="16" name="Text Box 89"/>
          <p:cNvSpPr txBox="1">
            <a:spLocks noChangeArrowheads="1"/>
          </p:cNvSpPr>
          <p:nvPr/>
        </p:nvSpPr>
        <p:spPr bwMode="auto">
          <a:xfrm>
            <a:off x="2811463" y="619521"/>
            <a:ext cx="6261100" cy="366713"/>
          </a:xfrm>
          <a:prstGeom prst="rect">
            <a:avLst/>
          </a:prstGeom>
          <a:solidFill>
            <a:srgbClr val="FEADA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Shown by Vittorio Lubicz at the SuperB Workshop LNF Dec2009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17" name="Rectangle 90"/>
          <p:cNvSpPr>
            <a:spLocks noChangeArrowheads="1"/>
          </p:cNvSpPr>
          <p:nvPr/>
        </p:nvSpPr>
        <p:spPr bwMode="auto">
          <a:xfrm>
            <a:off x="323851" y="43259"/>
            <a:ext cx="8550275" cy="423862"/>
          </a:xfrm>
          <a:prstGeom prst="rect">
            <a:avLst/>
          </a:prstGeom>
          <a:solidFill>
            <a:srgbClr val="FF0000">
              <a:alpha val="39999"/>
            </a:srgbClr>
          </a:solidFill>
          <a:ln w="57150">
            <a:solidFill>
              <a:srgbClr val="F0AEF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Part of the program could be accomplished if SM theoretical predictions are @ 1%</a:t>
            </a:r>
            <a:endParaRPr lang="fr-FR"/>
          </a:p>
        </p:txBody>
      </p:sp>
      <p:sp>
        <p:nvSpPr>
          <p:cNvPr id="18" name="Espace réservé du numéro de diapositive 13"/>
          <p:cNvSpPr txBox="1">
            <a:spLocks/>
          </p:cNvSpPr>
          <p:nvPr/>
        </p:nvSpPr>
        <p:spPr bwMode="auto">
          <a:xfrm>
            <a:off x="6481763" y="6172596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D961B0-1ED4-4ABC-9C2C-A775E92CA92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6657975" y="1620838"/>
            <a:ext cx="2211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0485" name="Arc 5"/>
          <p:cNvSpPr>
            <a:spLocks/>
          </p:cNvSpPr>
          <p:nvPr/>
        </p:nvSpPr>
        <p:spPr bwMode="auto">
          <a:xfrm flipH="1">
            <a:off x="7350125" y="1338263"/>
            <a:ext cx="898525" cy="398462"/>
          </a:xfrm>
          <a:custGeom>
            <a:avLst/>
            <a:gdLst>
              <a:gd name="G0" fmla="+- 20769 0 0"/>
              <a:gd name="G1" fmla="+- 21600 0 0"/>
              <a:gd name="G2" fmla="+- 21600 0 0"/>
              <a:gd name="T0" fmla="*/ 0 w 41730"/>
              <a:gd name="T1" fmla="*/ 15666 h 21600"/>
              <a:gd name="T2" fmla="*/ 41730 w 41730"/>
              <a:gd name="T3" fmla="*/ 16387 h 21600"/>
              <a:gd name="T4" fmla="*/ 20769 w 4173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730" h="21600" fill="none" extrusionOk="0">
                <a:moveTo>
                  <a:pt x="0" y="15666"/>
                </a:moveTo>
                <a:cubicBezTo>
                  <a:pt x="2649" y="6393"/>
                  <a:pt x="11125" y="-1"/>
                  <a:pt x="20769" y="0"/>
                </a:cubicBezTo>
                <a:cubicBezTo>
                  <a:pt x="30690" y="0"/>
                  <a:pt x="39335" y="6758"/>
                  <a:pt x="41730" y="16386"/>
                </a:cubicBezTo>
              </a:path>
              <a:path w="41730" h="21600" stroke="0" extrusionOk="0">
                <a:moveTo>
                  <a:pt x="0" y="15666"/>
                </a:moveTo>
                <a:cubicBezTo>
                  <a:pt x="2649" y="6393"/>
                  <a:pt x="11125" y="-1"/>
                  <a:pt x="20769" y="0"/>
                </a:cubicBezTo>
                <a:cubicBezTo>
                  <a:pt x="30690" y="0"/>
                  <a:pt x="39335" y="6758"/>
                  <a:pt x="41730" y="16386"/>
                </a:cubicBezTo>
                <a:lnTo>
                  <a:pt x="20769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7712075" y="969963"/>
            <a:ext cx="2603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g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8662988" y="1436688"/>
            <a:ext cx="239712" cy="311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s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6675438" y="1454150"/>
            <a:ext cx="260350" cy="311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b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7435850" y="1465263"/>
            <a:ext cx="260350" cy="311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b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7937500" y="1458913"/>
            <a:ext cx="239713" cy="311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s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7699375" y="871538"/>
            <a:ext cx="26828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~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7407275" y="1344613"/>
            <a:ext cx="26828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~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7912100" y="1331913"/>
            <a:ext cx="26828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~</a:t>
            </a:r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7718425" y="1550988"/>
            <a:ext cx="138113" cy="1381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V="1">
            <a:off x="7740650" y="1550988"/>
            <a:ext cx="115888" cy="138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rot="5400000" flipV="1">
            <a:off x="7730332" y="1551781"/>
            <a:ext cx="114300" cy="138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6551613" y="917575"/>
            <a:ext cx="2557462" cy="11064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6767513" y="476250"/>
            <a:ext cx="21320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/>
            <a:r>
              <a:rPr lang="fr-FR" sz="1500">
                <a:latin typeface="Times New Roman" pitchFamily="18" charset="0"/>
              </a:rPr>
              <a:t>New Physics contribution</a:t>
            </a:r>
          </a:p>
          <a:p>
            <a:pPr defTabSz="828675"/>
            <a:r>
              <a:rPr lang="fr-FR" sz="1500">
                <a:latin typeface="Times New Roman" pitchFamily="18" charset="0"/>
              </a:rPr>
              <a:t>        (2-3 families)</a:t>
            </a:r>
          </a:p>
        </p:txBody>
      </p:sp>
      <p:graphicFrame>
        <p:nvGraphicFramePr>
          <p:cNvPr id="20499" name="Object 19"/>
          <p:cNvGraphicFramePr>
            <a:graphicFrameLocks noChangeAspect="1"/>
          </p:cNvGraphicFramePr>
          <p:nvPr/>
        </p:nvGraphicFramePr>
        <p:xfrm>
          <a:off x="7461250" y="1693863"/>
          <a:ext cx="6223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9" name="Equation" r:id="rId3" imgW="495000" imgH="241200" progId="">
                  <p:embed/>
                </p:oleObj>
              </mc:Choice>
              <mc:Fallback>
                <p:oleObj name="Equation" r:id="rId3" imgW="495000" imgH="241200" progId="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0" y="1693863"/>
                        <a:ext cx="622300" cy="304800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1228725" y="92075"/>
            <a:ext cx="5456238" cy="504825"/>
          </a:xfrm>
          <a:prstGeom prst="rect">
            <a:avLst/>
          </a:prstGeom>
          <a:solidFill>
            <a:srgbClr val="FF0000">
              <a:alpha val="39999"/>
            </a:srgbClr>
          </a:solidFill>
          <a:ln w="5715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defTabSz="828675" eaLnBrk="0" hangingPunct="0"/>
            <a:r>
              <a:rPr lang="en-GB" sz="2400">
                <a:latin typeface="Times New Roman" pitchFamily="18" charset="0"/>
              </a:rPr>
              <a:t>MSSM+generic soft SUSY breaking terms</a:t>
            </a:r>
          </a:p>
        </p:txBody>
      </p:sp>
      <p:pic>
        <p:nvPicPr>
          <p:cNvPr id="20501" name="Picture 21"/>
          <p:cNvPicPr>
            <a:picLocks noChangeAspect="1" noChangeArrowheads="1"/>
          </p:cNvPicPr>
          <p:nvPr/>
        </p:nvPicPr>
        <p:blipFill>
          <a:blip r:embed="rId5" cstate="print"/>
          <a:srcRect l="59305" t="48790" r="23729" b="34978"/>
          <a:stretch>
            <a:fillRect/>
          </a:stretch>
        </p:blipFill>
        <p:spPr bwMode="auto">
          <a:xfrm>
            <a:off x="3803650" y="1020763"/>
            <a:ext cx="72072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1352550" y="736600"/>
            <a:ext cx="50069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Flavour-changing NP effects in the squark propagator</a:t>
            </a:r>
          </a:p>
          <a:p>
            <a:pPr>
              <a:buFont typeface="Wingdings" pitchFamily="2" charset="2"/>
              <a:buChar char="à"/>
            </a:pPr>
            <a:r>
              <a:rPr lang="en-US" sz="1600">
                <a:sym typeface="Wingdings" pitchFamily="2" charset="2"/>
              </a:rPr>
              <a:t> NP scale SUSY mass </a:t>
            </a:r>
          </a:p>
          <a:p>
            <a:pPr>
              <a:buFont typeface="Wingdings" pitchFamily="2" charset="2"/>
              <a:buChar char="à"/>
            </a:pPr>
            <a:endParaRPr lang="en-US" sz="160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US" sz="1600"/>
              <a:t> flavour-violating coupling</a:t>
            </a:r>
            <a:endParaRPr lang="fr-FR" sz="1600"/>
          </a:p>
        </p:txBody>
      </p:sp>
      <p:pic>
        <p:nvPicPr>
          <p:cNvPr id="20503" name="Picture 23"/>
          <p:cNvPicPr>
            <a:picLocks noChangeAspect="1" noChangeArrowheads="1"/>
          </p:cNvPicPr>
          <p:nvPr/>
        </p:nvPicPr>
        <p:blipFill>
          <a:blip r:embed="rId5" cstate="print"/>
          <a:srcRect l="67787" t="60628" b="6458"/>
          <a:stretch>
            <a:fillRect/>
          </a:stretch>
        </p:blipFill>
        <p:spPr bwMode="auto">
          <a:xfrm>
            <a:off x="4108450" y="1341438"/>
            <a:ext cx="1368425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4" name="Rectangle 24"/>
          <p:cNvSpPr>
            <a:spLocks noChangeArrowheads="1"/>
          </p:cNvSpPr>
          <p:nvPr/>
        </p:nvSpPr>
        <p:spPr bwMode="auto">
          <a:xfrm>
            <a:off x="1187450" y="692150"/>
            <a:ext cx="5184775" cy="12239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4108450" y="1341438"/>
            <a:ext cx="215900" cy="714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2478088" y="4189413"/>
            <a:ext cx="327025" cy="3921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20507" name="Object 27"/>
          <p:cNvGraphicFramePr>
            <a:graphicFrameLocks noChangeAspect="1"/>
          </p:cNvGraphicFramePr>
          <p:nvPr/>
        </p:nvGraphicFramePr>
        <p:xfrm>
          <a:off x="438150" y="3663950"/>
          <a:ext cx="56991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0" name="Equation" r:id="rId6" imgW="444240" imgH="228600" progId="">
                  <p:embed/>
                </p:oleObj>
              </mc:Choice>
              <mc:Fallback>
                <p:oleObj name="Equation" r:id="rId6" imgW="444240" imgH="228600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3663950"/>
                        <a:ext cx="569913" cy="2936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8" name="Text Box 28"/>
          <p:cNvSpPr txBox="1">
            <a:spLocks noChangeArrowheads="1"/>
          </p:cNvSpPr>
          <p:nvPr/>
        </p:nvSpPr>
        <p:spPr bwMode="auto">
          <a:xfrm>
            <a:off x="431800" y="4005263"/>
            <a:ext cx="16462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Arg(</a:t>
            </a:r>
            <a:r>
              <a:rPr lang="en-US" sz="1200">
                <a:latin typeface="Symbol" pitchFamily="18" charset="2"/>
              </a:rPr>
              <a:t>d</a:t>
            </a:r>
            <a:r>
              <a:rPr lang="en-US" sz="1200" baseline="-25000">
                <a:latin typeface="Times New Roman" pitchFamily="18" charset="0"/>
              </a:rPr>
              <a:t>23</a:t>
            </a:r>
            <a:r>
              <a:rPr lang="en-US" sz="1200">
                <a:latin typeface="Times New Roman" pitchFamily="18" charset="0"/>
              </a:rPr>
              <a:t>)</a:t>
            </a:r>
            <a:r>
              <a:rPr lang="en-US" sz="1200" baseline="-25000">
                <a:latin typeface="Times New Roman" pitchFamily="18" charset="0"/>
              </a:rPr>
              <a:t>LR</a:t>
            </a:r>
            <a:r>
              <a:rPr lang="en-US" sz="1200">
                <a:latin typeface="Times New Roman" pitchFamily="18" charset="0"/>
              </a:rPr>
              <a:t>=(44.5</a:t>
            </a:r>
            <a:r>
              <a:rPr lang="en-US" sz="120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US" sz="1200">
                <a:latin typeface="Times New Roman" pitchFamily="18" charset="0"/>
              </a:rPr>
              <a:t> 2.6)</a:t>
            </a:r>
            <a:r>
              <a:rPr lang="en-US" sz="1200" baseline="40000">
                <a:latin typeface="Times New Roman" pitchFamily="18" charset="0"/>
              </a:rPr>
              <a:t>o</a:t>
            </a:r>
            <a:endParaRPr lang="fr-FR" sz="1200" baseline="40000">
              <a:latin typeface="Times New Roman" pitchFamily="18" charset="0"/>
            </a:endParaRPr>
          </a:p>
        </p:txBody>
      </p:sp>
      <p:sp>
        <p:nvSpPr>
          <p:cNvPr id="20509" name="Text Box 29"/>
          <p:cNvSpPr txBox="1">
            <a:spLocks noChangeArrowheads="1"/>
          </p:cNvSpPr>
          <p:nvPr/>
        </p:nvSpPr>
        <p:spPr bwMode="auto">
          <a:xfrm>
            <a:off x="935038" y="3671888"/>
            <a:ext cx="12557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= (0.026 ± 0.005)</a:t>
            </a:r>
            <a:endParaRPr lang="fr-FR" sz="1200">
              <a:latin typeface="Times New Roman" pitchFamily="18" charset="0"/>
            </a:endParaRPr>
          </a:p>
        </p:txBody>
      </p:sp>
      <p:grpSp>
        <p:nvGrpSpPr>
          <p:cNvPr id="20510" name="Group 30"/>
          <p:cNvGrpSpPr>
            <a:grpSpLocks/>
          </p:cNvGrpSpPr>
          <p:nvPr/>
        </p:nvGrpSpPr>
        <p:grpSpPr bwMode="auto">
          <a:xfrm>
            <a:off x="107950" y="4365625"/>
            <a:ext cx="2193925" cy="2447925"/>
            <a:chOff x="0" y="2976"/>
            <a:chExt cx="1386" cy="1456"/>
          </a:xfrm>
        </p:grpSpPr>
        <p:pic>
          <p:nvPicPr>
            <p:cNvPr id="20511" name="Picture 3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2976"/>
              <a:ext cx="1386" cy="1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512" name="Rectangle 32"/>
            <p:cNvSpPr>
              <a:spLocks noChangeArrowheads="1"/>
            </p:cNvSpPr>
            <p:nvPr/>
          </p:nvSpPr>
          <p:spPr bwMode="auto">
            <a:xfrm>
              <a:off x="158" y="3022"/>
              <a:ext cx="726" cy="8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0513" name="Rectangle 33"/>
          <p:cNvSpPr>
            <a:spLocks noChangeArrowheads="1"/>
          </p:cNvSpPr>
          <p:nvPr/>
        </p:nvSpPr>
        <p:spPr bwMode="auto">
          <a:xfrm>
            <a:off x="323850" y="3573463"/>
            <a:ext cx="1908175" cy="719137"/>
          </a:xfrm>
          <a:prstGeom prst="rect">
            <a:avLst/>
          </a:prstGeom>
          <a:noFill/>
          <a:ln w="571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514" name="Rectangle 34"/>
          <p:cNvSpPr>
            <a:spLocks noChangeArrowheads="1"/>
          </p:cNvSpPr>
          <p:nvPr/>
        </p:nvSpPr>
        <p:spPr bwMode="auto">
          <a:xfrm>
            <a:off x="2644775" y="2570163"/>
            <a:ext cx="196850" cy="7191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038475" y="5186363"/>
            <a:ext cx="2481263" cy="4175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945" tIns="41473" rIns="82945" bIns="41473">
            <a:spAutoFit/>
          </a:bodyPr>
          <a:lstStyle/>
          <a:p>
            <a:pPr defTabSz="828675" eaLnBrk="0" hangingPunct="0">
              <a:spcBef>
                <a:spcPct val="50000"/>
              </a:spcBef>
            </a:pPr>
            <a:r>
              <a:rPr lang="en-GB" sz="2200">
                <a:latin typeface="Times New Roman" pitchFamily="18" charset="0"/>
              </a:rPr>
              <a:t>      1               10    </a:t>
            </a:r>
          </a:p>
        </p:txBody>
      </p:sp>
      <p:pic>
        <p:nvPicPr>
          <p:cNvPr id="20517" name="Picture 37"/>
          <p:cNvPicPr>
            <a:picLocks noChangeAspect="1" noChangeArrowheads="1"/>
          </p:cNvPicPr>
          <p:nvPr/>
        </p:nvPicPr>
        <p:blipFill>
          <a:blip r:embed="rId9" cstate="print"/>
          <a:srcRect l="6691" t="39816" r="15190" b="8159"/>
          <a:stretch>
            <a:fillRect/>
          </a:stretch>
        </p:blipFill>
        <p:spPr bwMode="auto">
          <a:xfrm>
            <a:off x="2725738" y="2351088"/>
            <a:ext cx="2940050" cy="277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18" name="Text Box 38"/>
          <p:cNvSpPr txBox="1">
            <a:spLocks noChangeArrowheads="1"/>
          </p:cNvSpPr>
          <p:nvPr/>
        </p:nvSpPr>
        <p:spPr bwMode="auto">
          <a:xfrm>
            <a:off x="2268538" y="2413000"/>
            <a:ext cx="652462" cy="2597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945" tIns="41473" rIns="82945" bIns="41473">
            <a:spAutoFit/>
          </a:bodyPr>
          <a:lstStyle/>
          <a:p>
            <a:pPr defTabSz="828675" eaLnBrk="0" hangingPunct="0">
              <a:spcBef>
                <a:spcPct val="50000"/>
              </a:spcBef>
            </a:pPr>
            <a:r>
              <a:rPr lang="en-GB" sz="1600">
                <a:latin typeface="Times New Roman" pitchFamily="18" charset="0"/>
              </a:rPr>
              <a:t>   1</a:t>
            </a:r>
          </a:p>
          <a:p>
            <a:pPr defTabSz="828675" eaLnBrk="0" hangingPunct="0">
              <a:spcBef>
                <a:spcPct val="50000"/>
              </a:spcBef>
            </a:pPr>
            <a:endParaRPr lang="en-GB" sz="1600">
              <a:latin typeface="Times New Roman" pitchFamily="18" charset="0"/>
            </a:endParaRPr>
          </a:p>
          <a:p>
            <a:pPr defTabSz="828675" eaLnBrk="0" hangingPunct="0">
              <a:spcBef>
                <a:spcPct val="50000"/>
              </a:spcBef>
            </a:pPr>
            <a:endParaRPr lang="en-GB" sz="1600">
              <a:latin typeface="Times New Roman" pitchFamily="18" charset="0"/>
            </a:endParaRPr>
          </a:p>
          <a:p>
            <a:pPr defTabSz="828675" eaLnBrk="0" hangingPunct="0">
              <a:spcBef>
                <a:spcPct val="50000"/>
              </a:spcBef>
            </a:pPr>
            <a:r>
              <a:rPr lang="en-GB" sz="1600">
                <a:latin typeface="Times New Roman" pitchFamily="18" charset="0"/>
              </a:rPr>
              <a:t>10</a:t>
            </a:r>
            <a:r>
              <a:rPr lang="en-GB" sz="1600" baseline="30000">
                <a:latin typeface="Times New Roman" pitchFamily="18" charset="0"/>
              </a:rPr>
              <a:t>-1</a:t>
            </a:r>
          </a:p>
          <a:p>
            <a:pPr defTabSz="828675" eaLnBrk="0" hangingPunct="0">
              <a:spcBef>
                <a:spcPct val="50000"/>
              </a:spcBef>
            </a:pPr>
            <a:endParaRPr lang="en-GB" sz="1600" baseline="30000">
              <a:latin typeface="Times New Roman" pitchFamily="18" charset="0"/>
            </a:endParaRPr>
          </a:p>
          <a:p>
            <a:pPr defTabSz="828675" eaLnBrk="0" hangingPunct="0">
              <a:spcBef>
                <a:spcPct val="50000"/>
              </a:spcBef>
            </a:pPr>
            <a:endParaRPr lang="en-GB" sz="1600" baseline="30000">
              <a:latin typeface="Times New Roman" pitchFamily="18" charset="0"/>
            </a:endParaRPr>
          </a:p>
          <a:p>
            <a:pPr defTabSz="828675" eaLnBrk="0" hangingPunct="0">
              <a:spcBef>
                <a:spcPct val="50000"/>
              </a:spcBef>
            </a:pPr>
            <a:r>
              <a:rPr lang="en-GB">
                <a:latin typeface="Times New Roman" pitchFamily="18" charset="0"/>
              </a:rPr>
              <a:t>10</a:t>
            </a:r>
            <a:r>
              <a:rPr lang="en-GB" baseline="30000">
                <a:latin typeface="Times New Roman" pitchFamily="18" charset="0"/>
              </a:rPr>
              <a:t>-2</a:t>
            </a:r>
          </a:p>
          <a:p>
            <a:pPr defTabSz="828675" eaLnBrk="0" hangingPunct="0">
              <a:spcBef>
                <a:spcPct val="50000"/>
              </a:spcBef>
            </a:pPr>
            <a:endParaRPr lang="en-GB" sz="1600" baseline="30000">
              <a:latin typeface="Times New Roman" pitchFamily="18" charset="0"/>
            </a:endParaRPr>
          </a:p>
        </p:txBody>
      </p:sp>
      <p:graphicFrame>
        <p:nvGraphicFramePr>
          <p:cNvPr id="20519" name="Object 39"/>
          <p:cNvGraphicFramePr>
            <a:graphicFrameLocks noChangeAspect="1"/>
          </p:cNvGraphicFramePr>
          <p:nvPr/>
        </p:nvGraphicFramePr>
        <p:xfrm>
          <a:off x="4284663" y="5516563"/>
          <a:ext cx="17272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1" name="Equation" r:id="rId10" imgW="787320" imgH="241200" progId="">
                  <p:embed/>
                </p:oleObj>
              </mc:Choice>
              <mc:Fallback>
                <p:oleObj name="Equation" r:id="rId10" imgW="787320" imgH="241200" progId="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5516563"/>
                        <a:ext cx="1727200" cy="530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0" name="Text Box 40"/>
          <p:cNvSpPr txBox="1">
            <a:spLocks noChangeArrowheads="1"/>
          </p:cNvSpPr>
          <p:nvPr/>
        </p:nvSpPr>
        <p:spPr bwMode="auto">
          <a:xfrm>
            <a:off x="4716463" y="2363788"/>
            <a:ext cx="1670050" cy="831850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82945" tIns="41473" rIns="82945" bIns="41473">
            <a:spAutoFit/>
          </a:bodyPr>
          <a:lstStyle/>
          <a:p>
            <a:pPr algn="ctr" defTabSz="828675" eaLnBrk="0" hangingPunct="0"/>
            <a:r>
              <a:rPr lang="en-GB" sz="1200" i="1">
                <a:latin typeface="Times New Roman" pitchFamily="18" charset="0"/>
              </a:rPr>
              <a:t>In the red regions the </a:t>
            </a:r>
            <a:r>
              <a:rPr lang="en-GB" sz="1200" i="1">
                <a:latin typeface="Symbol" pitchFamily="18" charset="2"/>
              </a:rPr>
              <a:t>d</a:t>
            </a:r>
            <a:r>
              <a:rPr lang="en-GB" sz="1200" i="1">
                <a:latin typeface="Times New Roman" pitchFamily="18" charset="0"/>
              </a:rPr>
              <a:t> </a:t>
            </a:r>
          </a:p>
          <a:p>
            <a:pPr algn="ctr" defTabSz="828675" eaLnBrk="0" hangingPunct="0"/>
            <a:r>
              <a:rPr lang="en-GB" sz="1200" i="1">
                <a:latin typeface="Times New Roman" pitchFamily="18" charset="0"/>
              </a:rPr>
              <a:t>are measured with a </a:t>
            </a:r>
          </a:p>
          <a:p>
            <a:pPr algn="ctr" defTabSz="828675" eaLnBrk="0" hangingPunct="0"/>
            <a:r>
              <a:rPr lang="en-GB" sz="1200" i="1">
                <a:latin typeface="Times New Roman" pitchFamily="18" charset="0"/>
              </a:rPr>
              <a:t>significance &gt;3</a:t>
            </a:r>
            <a:r>
              <a:rPr lang="en-GB" sz="1200" i="1">
                <a:latin typeface="Symbol" pitchFamily="18" charset="2"/>
              </a:rPr>
              <a:t>s</a:t>
            </a:r>
            <a:r>
              <a:rPr lang="en-GB" sz="1200" i="1">
                <a:latin typeface="Times New Roman" pitchFamily="18" charset="0"/>
              </a:rPr>
              <a:t>  away </a:t>
            </a:r>
          </a:p>
          <a:p>
            <a:pPr algn="ctr" defTabSz="828675" eaLnBrk="0" hangingPunct="0"/>
            <a:r>
              <a:rPr lang="en-GB" sz="1200" i="1">
                <a:latin typeface="Times New Roman" pitchFamily="18" charset="0"/>
              </a:rPr>
              <a:t>from zero</a:t>
            </a:r>
          </a:p>
        </p:txBody>
      </p:sp>
      <p:sp>
        <p:nvSpPr>
          <p:cNvPr id="20521" name="Line 41"/>
          <p:cNvSpPr>
            <a:spLocks noChangeShapeType="1"/>
          </p:cNvSpPr>
          <p:nvPr/>
        </p:nvSpPr>
        <p:spPr bwMode="auto">
          <a:xfrm>
            <a:off x="3538538" y="4149725"/>
            <a:ext cx="0" cy="1439863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0522" name="Oval 42"/>
          <p:cNvSpPr>
            <a:spLocks noChangeArrowheads="1"/>
          </p:cNvSpPr>
          <p:nvPr/>
        </p:nvSpPr>
        <p:spPr bwMode="auto">
          <a:xfrm>
            <a:off x="3478213" y="4087813"/>
            <a:ext cx="111125" cy="9207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523" name="Text Box 43"/>
          <p:cNvSpPr txBox="1">
            <a:spLocks noChangeArrowheads="1"/>
          </p:cNvSpPr>
          <p:nvPr/>
        </p:nvSpPr>
        <p:spPr bwMode="auto">
          <a:xfrm>
            <a:off x="3167063" y="5661025"/>
            <a:ext cx="754062" cy="393700"/>
          </a:xfrm>
          <a:prstGeom prst="rect">
            <a:avLst/>
          </a:prstGeom>
          <a:noFill/>
          <a:ln w="571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latin typeface="Times New Roman" pitchFamily="18" charset="0"/>
              </a:rPr>
              <a:t>1 TeV</a:t>
            </a:r>
            <a:endParaRPr lang="fr-FR" sz="1600">
              <a:latin typeface="Times New Roman" pitchFamily="18" charset="0"/>
            </a:endParaRPr>
          </a:p>
        </p:txBody>
      </p:sp>
      <p:sp>
        <p:nvSpPr>
          <p:cNvPr id="20524" name="Line 44"/>
          <p:cNvSpPr>
            <a:spLocks noChangeShapeType="1"/>
          </p:cNvSpPr>
          <p:nvPr/>
        </p:nvSpPr>
        <p:spPr bwMode="auto">
          <a:xfrm>
            <a:off x="2374900" y="4149725"/>
            <a:ext cx="1152525" cy="0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graphicFrame>
        <p:nvGraphicFramePr>
          <p:cNvPr id="20526" name="Object 46"/>
          <p:cNvGraphicFramePr>
            <a:graphicFrameLocks noChangeAspect="1"/>
          </p:cNvGraphicFramePr>
          <p:nvPr/>
        </p:nvGraphicFramePr>
        <p:xfrm>
          <a:off x="2052638" y="1989138"/>
          <a:ext cx="11525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2" name="Equation" r:id="rId12" imgW="444240" imgH="228600" progId="">
                  <p:embed/>
                </p:oleObj>
              </mc:Choice>
              <mc:Fallback>
                <p:oleObj name="Equation" r:id="rId12" imgW="444240" imgH="228600" progId="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638" y="1989138"/>
                        <a:ext cx="1152525" cy="593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8" name="Text Box 48"/>
          <p:cNvSpPr txBox="1">
            <a:spLocks noChangeArrowheads="1"/>
          </p:cNvSpPr>
          <p:nvPr/>
        </p:nvSpPr>
        <p:spPr bwMode="auto">
          <a:xfrm>
            <a:off x="6372225" y="3860800"/>
            <a:ext cx="1719263" cy="1044575"/>
          </a:xfrm>
          <a:prstGeom prst="rect">
            <a:avLst/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en-GB" sz="2000"/>
              <a:t>(B</a:t>
            </a:r>
            <a:r>
              <a:rPr lang="en-GB" sz="2000">
                <a:sym typeface="Symbol" pitchFamily="18" charset="2"/>
              </a:rPr>
              <a:t>X</a:t>
            </a:r>
            <a:r>
              <a:rPr lang="en-GB" sz="2000" baseline="-25000">
                <a:sym typeface="Symbol" pitchFamily="18" charset="2"/>
              </a:rPr>
              <a:t>s</a:t>
            </a:r>
            <a:r>
              <a:rPr lang="en-GB" sz="2000">
                <a:sym typeface="Symbol" pitchFamily="18" charset="2"/>
              </a:rPr>
              <a:t>)</a:t>
            </a:r>
          </a:p>
          <a:p>
            <a:pPr eaLnBrk="0" hangingPunct="0">
              <a:buFontTx/>
              <a:buChar char="•"/>
            </a:pPr>
            <a:r>
              <a:rPr lang="en-GB" sz="2000"/>
              <a:t>(B</a:t>
            </a:r>
            <a:r>
              <a:rPr lang="en-GB" sz="2000">
                <a:sym typeface="Symbol" pitchFamily="18" charset="2"/>
              </a:rPr>
              <a:t>X</a:t>
            </a:r>
            <a:r>
              <a:rPr lang="en-GB" sz="2000" baseline="-25000">
                <a:sym typeface="Symbol" pitchFamily="18" charset="2"/>
              </a:rPr>
              <a:t>s</a:t>
            </a:r>
            <a:r>
              <a:rPr lang="en-GB" sz="2000">
                <a:sym typeface="Symbol" pitchFamily="18" charset="2"/>
              </a:rPr>
              <a:t>l</a:t>
            </a:r>
            <a:r>
              <a:rPr lang="en-GB" sz="2000" baseline="30000">
                <a:sym typeface="Symbol" pitchFamily="18" charset="2"/>
              </a:rPr>
              <a:t>+</a:t>
            </a:r>
            <a:r>
              <a:rPr lang="en-GB" sz="2000">
                <a:sym typeface="Symbol" pitchFamily="18" charset="2"/>
              </a:rPr>
              <a:t>l</a:t>
            </a:r>
            <a:r>
              <a:rPr lang="en-GB" sz="2000" baseline="30000">
                <a:sym typeface="Symbol" pitchFamily="18" charset="2"/>
              </a:rPr>
              <a:t></a:t>
            </a:r>
            <a:r>
              <a:rPr lang="en-GB" sz="2000">
                <a:sym typeface="Symbol" pitchFamily="18" charset="2"/>
              </a:rPr>
              <a:t>) </a:t>
            </a:r>
          </a:p>
          <a:p>
            <a:pPr eaLnBrk="0" hangingPunct="0">
              <a:buFontTx/>
              <a:buChar char="•"/>
            </a:pPr>
            <a:r>
              <a:rPr lang="en-GB" sz="2000"/>
              <a:t>A</a:t>
            </a:r>
            <a:r>
              <a:rPr lang="en-GB" sz="2000" baseline="-25000"/>
              <a:t>CP</a:t>
            </a:r>
            <a:r>
              <a:rPr lang="en-GB" sz="2000"/>
              <a:t>(B</a:t>
            </a:r>
            <a:r>
              <a:rPr lang="en-GB" sz="2000">
                <a:sym typeface="Symbol" pitchFamily="18" charset="2"/>
              </a:rPr>
              <a:t>X</a:t>
            </a:r>
            <a:r>
              <a:rPr lang="en-GB" sz="2000" baseline="-25000">
                <a:sym typeface="Symbol" pitchFamily="18" charset="2"/>
              </a:rPr>
              <a:t>s</a:t>
            </a:r>
            <a:r>
              <a:rPr lang="en-GB" sz="2000">
                <a:sym typeface="Symbol" pitchFamily="18" charset="2"/>
              </a:rPr>
              <a:t>)</a:t>
            </a:r>
            <a:endParaRPr lang="en-US" sz="2000">
              <a:sym typeface="Symbol" pitchFamily="18" charset="2"/>
            </a:endParaRPr>
          </a:p>
        </p:txBody>
      </p:sp>
      <p:sp>
        <p:nvSpPr>
          <p:cNvPr id="20529" name="Text Box 49"/>
          <p:cNvSpPr txBox="1">
            <a:spLocks noChangeArrowheads="1"/>
          </p:cNvSpPr>
          <p:nvPr/>
        </p:nvSpPr>
        <p:spPr bwMode="auto">
          <a:xfrm>
            <a:off x="6084888" y="3357563"/>
            <a:ext cx="2419350" cy="404812"/>
          </a:xfrm>
          <a:prstGeom prst="rect">
            <a:avLst/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Here the players are :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2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5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  <p:bldP spid="20485" grpId="0" animBg="1"/>
      <p:bldP spid="20486" grpId="0"/>
      <p:bldP spid="20487" grpId="0" animBg="1"/>
      <p:bldP spid="20488" grpId="0" animBg="1"/>
      <p:bldP spid="20489" grpId="0" animBg="1"/>
      <p:bldP spid="20490" grpId="0" animBg="1"/>
      <p:bldP spid="20491" grpId="0"/>
      <p:bldP spid="20492" grpId="0"/>
      <p:bldP spid="20493" grpId="0"/>
      <p:bldP spid="20494" grpId="0" animBg="1"/>
      <p:bldP spid="20495" grpId="0" animBg="1"/>
      <p:bldP spid="20496" grpId="0" animBg="1"/>
      <p:bldP spid="20497" grpId="0" animBg="1"/>
      <p:bldP spid="20498" grpId="0"/>
      <p:bldP spid="20500" grpId="0" animBg="1"/>
      <p:bldP spid="20502" grpId="0"/>
      <p:bldP spid="20504" grpId="0" animBg="1"/>
      <p:bldP spid="20505" grpId="0" animBg="1"/>
      <p:bldP spid="20506" grpId="0" animBg="1"/>
      <p:bldP spid="20508" grpId="0"/>
      <p:bldP spid="20509" grpId="0"/>
      <p:bldP spid="20513" grpId="0" animBg="1"/>
      <p:bldP spid="20514" grpId="0" animBg="1"/>
      <p:bldP spid="20516" grpId="0" animBg="1"/>
      <p:bldP spid="20518" grpId="0" animBg="1"/>
      <p:bldP spid="20520" grpId="0" animBg="1"/>
      <p:bldP spid="20521" grpId="0" animBg="1"/>
      <p:bldP spid="20522" grpId="0" animBg="1"/>
      <p:bldP spid="20523" grpId="0" animBg="1"/>
      <p:bldP spid="20524" grpId="0" animBg="1"/>
      <p:bldP spid="20528" grpId="0" animBg="1"/>
      <p:bldP spid="205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27584" y="620688"/>
            <a:ext cx="775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Profit of that to show one clear example where High luminosity is needed :</a:t>
            </a:r>
            <a:endParaRPr lang="fr-FR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06450" y="4311650"/>
            <a:ext cx="765333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Determination of Susy mass insertion parameter (</a:t>
            </a:r>
            <a:r>
              <a:rPr lang="en-US" sz="2000">
                <a:latin typeface="Symbol" pitchFamily="18" charset="2"/>
              </a:rPr>
              <a:t>d</a:t>
            </a:r>
            <a:r>
              <a:rPr lang="en-US" sz="2000" baseline="-25000">
                <a:latin typeface="Times New Roman" pitchFamily="18" charset="0"/>
              </a:rPr>
              <a:t>13</a:t>
            </a:r>
            <a:r>
              <a:rPr lang="en-US" sz="2000">
                <a:latin typeface="Times New Roman" pitchFamily="18" charset="0"/>
              </a:rPr>
              <a:t>)</a:t>
            </a:r>
            <a:r>
              <a:rPr lang="en-US" sz="2000" baseline="-25000">
                <a:latin typeface="Times New Roman" pitchFamily="18" charset="0"/>
              </a:rPr>
              <a:t>LL</a:t>
            </a:r>
            <a:r>
              <a:rPr lang="en-US" sz="2000">
                <a:latin typeface="Times New Roman" pitchFamily="18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 with   10 ab</a:t>
            </a:r>
            <a:r>
              <a:rPr lang="en-US" sz="2000" baseline="30000">
                <a:latin typeface="Times New Roman" pitchFamily="18" charset="0"/>
              </a:rPr>
              <a:t>-1 </a:t>
            </a:r>
            <a:r>
              <a:rPr lang="en-US" sz="2000">
                <a:latin typeface="Times New Roman" pitchFamily="18" charset="0"/>
              </a:rPr>
              <a:t>and 75  ab</a:t>
            </a:r>
            <a:r>
              <a:rPr lang="en-US" sz="2000" baseline="30000">
                <a:latin typeface="Times New Roman" pitchFamily="18" charset="0"/>
              </a:rPr>
              <a:t>-1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625" y="971550"/>
            <a:ext cx="6748463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124075" y="6015038"/>
            <a:ext cx="5024438" cy="3667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Importance of having very large sample &gt;75ab</a:t>
            </a:r>
            <a:r>
              <a:rPr lang="en-US" baseline="30000"/>
              <a:t>-1</a:t>
            </a:r>
            <a:endParaRPr lang="fr-FR" baseline="3000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932363" y="1263650"/>
            <a:ext cx="827087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75ab</a:t>
            </a:r>
            <a:r>
              <a:rPr lang="en-US" baseline="30000"/>
              <a:t>-1</a:t>
            </a:r>
            <a:endParaRPr lang="fr-FR" baseline="3000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619250" y="1263650"/>
            <a:ext cx="827088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10ab</a:t>
            </a:r>
            <a:r>
              <a:rPr lang="en-US" baseline="30000"/>
              <a:t>-1</a:t>
            </a:r>
            <a:endParaRPr lang="fr-FR" baseline="30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/>
          <a:srcRect l="73044" t="10545" r="8696" b="70297"/>
          <a:stretch>
            <a:fillRect/>
          </a:stretch>
        </p:blipFill>
        <p:spPr bwMode="auto">
          <a:xfrm>
            <a:off x="3312467" y="1702122"/>
            <a:ext cx="1979613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 cstate="print"/>
          <a:srcRect l="21600" t="18808" r="23253" b="54756"/>
          <a:stretch>
            <a:fillRect/>
          </a:stretch>
        </p:blipFill>
        <p:spPr bwMode="auto">
          <a:xfrm>
            <a:off x="-34925" y="3933825"/>
            <a:ext cx="41402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-107950" y="4295775"/>
            <a:ext cx="428625" cy="1416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>
            <a:spAutoFit/>
          </a:bodyPr>
          <a:lstStyle/>
          <a:p>
            <a:r>
              <a:rPr lang="en-US" sz="1600"/>
              <a:t>10</a:t>
            </a:r>
            <a:r>
              <a:rPr lang="en-US" sz="1600" baseline="30000"/>
              <a:t>7</a:t>
            </a:r>
            <a:r>
              <a:rPr lang="en-US" sz="1600"/>
              <a:t> BR (</a:t>
            </a:r>
            <a:r>
              <a:rPr lang="en-US" sz="1600">
                <a:latin typeface="Symbol" pitchFamily="18" charset="2"/>
              </a:rPr>
              <a:t>t</a:t>
            </a:r>
            <a:r>
              <a:rPr lang="en-US" sz="1600">
                <a:sym typeface="Wingdings" pitchFamily="2" charset="2"/>
              </a:rPr>
              <a:t></a:t>
            </a:r>
            <a:r>
              <a:rPr lang="en-US" sz="1600">
                <a:latin typeface="Symbol" pitchFamily="18" charset="2"/>
                <a:sym typeface="Wingdings" pitchFamily="2" charset="2"/>
              </a:rPr>
              <a:t>mg)</a:t>
            </a:r>
            <a:endParaRPr lang="fr-FR" sz="1600">
              <a:latin typeface="Symbol" pitchFamily="18" charset="2"/>
            </a:endParaRP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 rot="16200000">
            <a:off x="3861594" y="6301581"/>
            <a:ext cx="428625" cy="455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>
            <a:spAutoFit/>
          </a:bodyPr>
          <a:lstStyle/>
          <a:p>
            <a:r>
              <a:rPr lang="en-US" sz="1600"/>
              <a:t>M</a:t>
            </a:r>
            <a:r>
              <a:rPr lang="en-US" sz="1600" baseline="-25000"/>
              <a:t>1/2</a:t>
            </a:r>
            <a:endParaRPr lang="fr-FR" sz="1600" baseline="-25000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463550" y="5230813"/>
            <a:ext cx="374491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3446463" y="4992688"/>
            <a:ext cx="6905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SuperB</a:t>
            </a:r>
            <a:endParaRPr lang="fr-FR" sz="1200"/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1979613" y="4078288"/>
            <a:ext cx="14208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latin typeface="Times New Roman" pitchFamily="18" charset="0"/>
              </a:rPr>
              <a:t>SO(10) MSSM</a:t>
            </a:r>
            <a:endParaRPr lang="fr-FR" sz="1600">
              <a:latin typeface="Times New Roman" pitchFamily="18" charset="0"/>
            </a:endParaRP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1836738" y="4725988"/>
            <a:ext cx="169545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FF00"/>
                </a:solidFill>
                <a:latin typeface="Times New Roman" pitchFamily="18" charset="0"/>
              </a:rPr>
              <a:t>LFV from PMNS</a:t>
            </a:r>
            <a:endParaRPr lang="fr-FR" sz="1600" b="1">
              <a:solidFill>
                <a:srgbClr val="00FF00"/>
              </a:solidFill>
              <a:latin typeface="Times New Roman" pitchFamily="18" charset="0"/>
            </a:endParaRP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1908175" y="5805488"/>
            <a:ext cx="161766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FF3300"/>
                </a:solidFill>
                <a:latin typeface="Times New Roman" pitchFamily="18" charset="0"/>
              </a:rPr>
              <a:t>LFV from CKM</a:t>
            </a:r>
            <a:endParaRPr lang="fr-FR" sz="1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pic>
        <p:nvPicPr>
          <p:cNvPr id="43021" name="Picture 13"/>
          <p:cNvPicPr>
            <a:picLocks noChangeAspect="1" noChangeArrowheads="1"/>
          </p:cNvPicPr>
          <p:nvPr/>
        </p:nvPicPr>
        <p:blipFill>
          <a:blip r:embed="rId4" cstate="print"/>
          <a:srcRect l="37463" t="62854" r="37743" b="19380"/>
          <a:stretch>
            <a:fillRect/>
          </a:stretch>
        </p:blipFill>
        <p:spPr bwMode="auto">
          <a:xfrm>
            <a:off x="250825" y="765175"/>
            <a:ext cx="2592388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323850" y="1138238"/>
            <a:ext cx="2425700" cy="32226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341313" y="1754188"/>
            <a:ext cx="2425700" cy="322262"/>
          </a:xfrm>
          <a:prstGeom prst="rect">
            <a:avLst/>
          </a:prstGeom>
          <a:noFill/>
          <a:ln w="38100" cap="rnd">
            <a:solidFill>
              <a:srgbClr val="FF33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887413" y="182563"/>
            <a:ext cx="4779962" cy="514350"/>
          </a:xfrm>
          <a:prstGeom prst="rect">
            <a:avLst/>
          </a:prstGeom>
          <a:solidFill>
            <a:srgbClr val="FF0000">
              <a:alpha val="39999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400">
                <a:latin typeface="Times New Roman" pitchFamily="18" charset="0"/>
              </a:rPr>
              <a:t>Lepton Flavour Violation in </a:t>
            </a:r>
            <a:r>
              <a:rPr lang="fr-FR" sz="2400">
                <a:latin typeface="Symbol" pitchFamily="18" charset="2"/>
              </a:rPr>
              <a:t>t </a:t>
            </a:r>
            <a:r>
              <a:rPr lang="fr-FR" sz="2400">
                <a:latin typeface="Times New Roman" pitchFamily="18" charset="0"/>
              </a:rPr>
              <a:t>decays</a:t>
            </a:r>
          </a:p>
        </p:txBody>
      </p:sp>
      <p:pic>
        <p:nvPicPr>
          <p:cNvPr id="15" name="Picture 11" descr="lfv_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7850" y="404664"/>
            <a:ext cx="3306763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6" name="Text Box 18"/>
          <p:cNvSpPr txBox="1">
            <a:spLocks noChangeArrowheads="1"/>
          </p:cNvSpPr>
          <p:nvPr/>
        </p:nvSpPr>
        <p:spPr bwMode="auto">
          <a:xfrm>
            <a:off x="684213" y="3621088"/>
            <a:ext cx="31432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latin typeface="Times New Roman" pitchFamily="18" charset="0"/>
              </a:rPr>
              <a:t>Masurements and origin of LFV</a:t>
            </a:r>
          </a:p>
        </p:txBody>
      </p: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4356100" y="3638550"/>
            <a:ext cx="4608513" cy="366713"/>
          </a:xfrm>
          <a:prstGeom prst="rect">
            <a:avLst/>
          </a:prstGeom>
          <a:solidFill>
            <a:schemeClr val="bg1"/>
          </a:solidFill>
          <a:ln w="57150">
            <a:noFill/>
            <a:prstDash val="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>
                <a:latin typeface="Times New Roman" pitchFamily="18" charset="0"/>
              </a:rPr>
              <a:t>Discrimination between SUSY and LHT </a:t>
            </a:r>
          </a:p>
        </p:txBody>
      </p:sp>
      <p:pic>
        <p:nvPicPr>
          <p:cNvPr id="43028" name="Picture 20"/>
          <p:cNvPicPr>
            <a:picLocks noChangeAspect="1" noChangeArrowheads="1"/>
          </p:cNvPicPr>
          <p:nvPr/>
        </p:nvPicPr>
        <p:blipFill>
          <a:blip r:embed="rId6" cstate="print"/>
          <a:srcRect l="8104" t="15369" r="12131"/>
          <a:stretch>
            <a:fillRect/>
          </a:stretch>
        </p:blipFill>
        <p:spPr bwMode="auto">
          <a:xfrm>
            <a:off x="4175125" y="4005263"/>
            <a:ext cx="4968875" cy="1866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4643438" y="5915025"/>
            <a:ext cx="41036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sz="1400"/>
              <a:t>The ratio</a:t>
            </a:r>
            <a:r>
              <a:rPr lang="fr-FR" sz="1400">
                <a:latin typeface="Symbol" pitchFamily="18" charset="2"/>
              </a:rPr>
              <a:t> t</a:t>
            </a:r>
            <a:r>
              <a:rPr lang="fr-FR" sz="1400">
                <a:sym typeface="Wingdings" pitchFamily="2" charset="2"/>
              </a:rPr>
              <a:t> </a:t>
            </a:r>
            <a:r>
              <a:rPr lang="fr-FR" sz="1400">
                <a:latin typeface="Comic Sans MS" pitchFamily="66" charset="0"/>
                <a:sym typeface="Wingdings" pitchFamily="2" charset="2"/>
              </a:rPr>
              <a:t>lll </a:t>
            </a:r>
            <a:r>
              <a:rPr lang="fr-FR" sz="1400">
                <a:sym typeface="Wingdings" pitchFamily="2" charset="2"/>
              </a:rPr>
              <a:t>/ </a:t>
            </a:r>
            <a:r>
              <a:rPr lang="fr-FR" sz="1400">
                <a:latin typeface="Symbol" pitchFamily="18" charset="2"/>
                <a:sym typeface="Wingdings" pitchFamily="2" charset="2"/>
              </a:rPr>
              <a:t>t mg</a:t>
            </a:r>
            <a:r>
              <a:rPr lang="fr-FR" sz="1400">
                <a:sym typeface="Wingdings" pitchFamily="2" charset="2"/>
              </a:rPr>
              <a:t> is not suppressed in </a:t>
            </a:r>
          </a:p>
          <a:p>
            <a:pPr algn="ctr"/>
            <a:r>
              <a:rPr lang="fr-FR" sz="1400">
                <a:sym typeface="Wingdings" pitchFamily="2" charset="2"/>
              </a:rPr>
              <a:t>LHT by </a:t>
            </a:r>
            <a:r>
              <a:rPr lang="fr-FR" sz="1400">
                <a:latin typeface="Symbol" pitchFamily="18" charset="2"/>
                <a:sym typeface="Wingdings" pitchFamily="2" charset="2"/>
              </a:rPr>
              <a:t>a</a:t>
            </a:r>
            <a:r>
              <a:rPr lang="fr-FR" sz="1400" baseline="-25000">
                <a:sym typeface="Wingdings" pitchFamily="2" charset="2"/>
              </a:rPr>
              <a:t>e</a:t>
            </a:r>
            <a:r>
              <a:rPr lang="fr-FR" sz="1400">
                <a:sym typeface="Wingdings" pitchFamily="2" charset="2"/>
              </a:rPr>
              <a:t> as in MSSM</a:t>
            </a:r>
            <a:endParaRPr lang="fr-FR" sz="1400"/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2978150" y="3005262"/>
            <a:ext cx="2916238" cy="6397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>
                <a:latin typeface="Times New Roman" pitchFamily="18" charset="0"/>
              </a:rPr>
              <a:t>MEG sensitivity  </a:t>
            </a:r>
            <a:r>
              <a:rPr lang="en-US" sz="1600" b="1">
                <a:latin typeface="Symbol" pitchFamily="18" charset="2"/>
              </a:rPr>
              <a:t>m</a:t>
            </a:r>
            <a:r>
              <a:rPr lang="en-US" sz="1600" b="1">
                <a:latin typeface="Times New Roman" pitchFamily="18" charset="0"/>
                <a:sym typeface="Wingdings" pitchFamily="2" charset="2"/>
              </a:rPr>
              <a:t>e</a:t>
            </a:r>
            <a:r>
              <a:rPr lang="en-US" sz="1600" b="1">
                <a:latin typeface="Symbol" pitchFamily="18" charset="2"/>
                <a:sym typeface="Wingdings" pitchFamily="2" charset="2"/>
              </a:rPr>
              <a:t>g</a:t>
            </a:r>
            <a:r>
              <a:rPr lang="en-US" sz="1600" b="1">
                <a:latin typeface="Times New Roman" pitchFamily="18" charset="0"/>
                <a:sym typeface="Wingdings" pitchFamily="2" charset="2"/>
              </a:rPr>
              <a:t>  ~10</a:t>
            </a:r>
            <a:r>
              <a:rPr lang="en-US" sz="1600" b="1" baseline="30000">
                <a:latin typeface="Times New Roman" pitchFamily="18" charset="0"/>
                <a:sym typeface="Wingdings" pitchFamily="2" charset="2"/>
              </a:rPr>
              <a:t>-13</a:t>
            </a:r>
          </a:p>
          <a:p>
            <a:r>
              <a:rPr lang="en-US" b="1">
                <a:latin typeface="Times New Roman" pitchFamily="18" charset="0"/>
              </a:rPr>
              <a:t>Preliminary results &lt; 3 1</a:t>
            </a:r>
            <a:r>
              <a:rPr lang="en-US" sz="1600" b="1">
                <a:latin typeface="Times New Roman" pitchFamily="18" charset="0"/>
                <a:sym typeface="Wingdings" pitchFamily="2" charset="2"/>
              </a:rPr>
              <a:t>0</a:t>
            </a:r>
            <a:r>
              <a:rPr lang="en-US" sz="1600" b="1" baseline="30000">
                <a:latin typeface="Times New Roman" pitchFamily="18" charset="0"/>
                <a:sym typeface="Wingdings" pitchFamily="2" charset="2"/>
              </a:rPr>
              <a:t>-11</a:t>
            </a:r>
            <a:endParaRPr lang="fr-FR" sz="1600" b="1" baseline="30000">
              <a:latin typeface="Times New Roman" pitchFamily="18" charset="0"/>
              <a:sym typeface="Wingdings" pitchFamily="2" charset="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843808" y="858484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ν mixing leads to a low level of</a:t>
            </a:r>
          </a:p>
          <a:p>
            <a:pPr algn="ctr"/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charged LFV (B~10</a:t>
            </a:r>
            <a:r>
              <a:rPr lang="en-GB" sz="1400" baseline="30000" dirty="0" smtClean="0">
                <a:latin typeface="Times New Roman" pitchFamily="18" charset="0"/>
                <a:cs typeface="Times New Roman" pitchFamily="18" charset="0"/>
              </a:rPr>
              <a:t>−54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buFont typeface="Symbol"/>
              <a:buChar char="®"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Enhancements to observable levels </a:t>
            </a:r>
          </a:p>
          <a:p>
            <a:pPr algn="ctr"/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   are possible with new physics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5"/>
          <p:cNvGrpSpPr>
            <a:grpSpLocks/>
          </p:cNvGrpSpPr>
          <p:nvPr/>
        </p:nvGrpSpPr>
        <p:grpSpPr bwMode="auto">
          <a:xfrm>
            <a:off x="0" y="-73025"/>
            <a:ext cx="4937125" cy="6669088"/>
            <a:chOff x="0" y="73"/>
            <a:chExt cx="3110" cy="4201"/>
          </a:xfrm>
        </p:grpSpPr>
        <p:sp>
          <p:nvSpPr>
            <p:cNvPr id="5" name="Text Box 316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6" name="Text Box 317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7" name="Text Box 318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8" name="Text Box 319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" name="Text Box 320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0" name="Text Box 321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1" name="Text Box 322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2" name="Text Box 323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3" name="Text Box 324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4" name="Text Box 325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5" name="Text Box 326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6" name="Text Box 327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" name="Text Box 328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8" name="Line 329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 Box 330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0" name="Text Box 331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1" name="Text Box 332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22" name="Group 333"/>
          <p:cNvGrpSpPr>
            <a:grpSpLocks/>
          </p:cNvGrpSpPr>
          <p:nvPr/>
        </p:nvGrpSpPr>
        <p:grpSpPr bwMode="auto">
          <a:xfrm>
            <a:off x="5435600" y="-15875"/>
            <a:ext cx="3709988" cy="6280150"/>
            <a:chOff x="3424" y="109"/>
            <a:chExt cx="2337" cy="3956"/>
          </a:xfrm>
        </p:grpSpPr>
        <p:sp>
          <p:nvSpPr>
            <p:cNvPr id="23" name="Text Box 334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24" name="Text Box 335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25" name="Text Box 336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26" name="Text Box 337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27" name="Text Box 338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28" name="Text Box 339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29" name="Text Box 340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30" name="Text Box 341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31" name="Text Box 342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32" name="Group 343"/>
          <p:cNvGrpSpPr>
            <a:grpSpLocks/>
          </p:cNvGrpSpPr>
          <p:nvPr/>
        </p:nvGrpSpPr>
        <p:grpSpPr bwMode="auto">
          <a:xfrm>
            <a:off x="6350" y="-73025"/>
            <a:ext cx="4937125" cy="6669088"/>
            <a:chOff x="0" y="73"/>
            <a:chExt cx="3110" cy="4201"/>
          </a:xfrm>
        </p:grpSpPr>
        <p:sp>
          <p:nvSpPr>
            <p:cNvPr id="33" name="Text Box 344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34" name="Text Box 345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35" name="Text Box 346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36" name="Text Box 347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37" name="Text Box 348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38" name="Text Box 349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39" name="Text Box 350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40" name="Text Box 351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41" name="Text Box 352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42" name="Text Box 353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43" name="Text Box 354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44" name="Text Box 355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45" name="Text Box 356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46" name="Line 357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Text Box 358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48" name="Text Box 359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49" name="Text Box 360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50" name="Group 361"/>
          <p:cNvGrpSpPr>
            <a:grpSpLocks/>
          </p:cNvGrpSpPr>
          <p:nvPr/>
        </p:nvGrpSpPr>
        <p:grpSpPr bwMode="auto">
          <a:xfrm>
            <a:off x="5441950" y="-15875"/>
            <a:ext cx="3709988" cy="6280150"/>
            <a:chOff x="3424" y="109"/>
            <a:chExt cx="2337" cy="3956"/>
          </a:xfrm>
        </p:grpSpPr>
        <p:sp>
          <p:nvSpPr>
            <p:cNvPr id="51" name="Text Box 362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52" name="Text Box 363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53" name="Text Box 364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54" name="Text Box 365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55" name="Text Box 366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56" name="Text Box 367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57" name="Text Box 368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58" name="Text Box 369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59" name="Text Box 370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60" name="Group 371"/>
          <p:cNvGrpSpPr>
            <a:grpSpLocks/>
          </p:cNvGrpSpPr>
          <p:nvPr/>
        </p:nvGrpSpPr>
        <p:grpSpPr bwMode="auto">
          <a:xfrm>
            <a:off x="-7938" y="-73025"/>
            <a:ext cx="4937126" cy="6669088"/>
            <a:chOff x="0" y="73"/>
            <a:chExt cx="3110" cy="4201"/>
          </a:xfrm>
        </p:grpSpPr>
        <p:sp>
          <p:nvSpPr>
            <p:cNvPr id="61" name="Text Box 372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62" name="Text Box 373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63" name="Text Box 374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64" name="Text Box 375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65" name="Text Box 376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66" name="Text Box 377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67" name="Text Box 378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68" name="Text Box 379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69" name="Text Box 380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70" name="Text Box 381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71" name="Text Box 382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72" name="Text Box 383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73" name="Text Box 384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74" name="Line 385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Text Box 386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76" name="Text Box 387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77" name="Text Box 388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78" name="Group 389"/>
          <p:cNvGrpSpPr>
            <a:grpSpLocks/>
          </p:cNvGrpSpPr>
          <p:nvPr/>
        </p:nvGrpSpPr>
        <p:grpSpPr bwMode="auto">
          <a:xfrm>
            <a:off x="5427663" y="-15875"/>
            <a:ext cx="3709987" cy="6280150"/>
            <a:chOff x="3424" y="109"/>
            <a:chExt cx="2337" cy="3956"/>
          </a:xfrm>
        </p:grpSpPr>
        <p:sp>
          <p:nvSpPr>
            <p:cNvPr id="79" name="Text Box 390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80" name="Text Box 391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81" name="Text Box 392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82" name="Text Box 393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83" name="Text Box 394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84" name="Text Box 395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85" name="Text Box 396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86" name="Text Box 397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87" name="Text Box 398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88" name="Group 399"/>
          <p:cNvGrpSpPr>
            <a:grpSpLocks/>
          </p:cNvGrpSpPr>
          <p:nvPr/>
        </p:nvGrpSpPr>
        <p:grpSpPr bwMode="auto">
          <a:xfrm>
            <a:off x="-7938" y="-71438"/>
            <a:ext cx="4937126" cy="6669088"/>
            <a:chOff x="0" y="73"/>
            <a:chExt cx="3110" cy="4201"/>
          </a:xfrm>
        </p:grpSpPr>
        <p:sp>
          <p:nvSpPr>
            <p:cNvPr id="89" name="Text Box 400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0" name="Text Box 401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1" name="Text Box 402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92" name="Text Box 403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3" name="Text Box 404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4" name="Text Box 405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5" name="Text Box 406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6" name="Text Box 407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7" name="Text Box 408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98" name="Text Box 409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99" name="Text Box 410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00" name="Text Box 411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01" name="Text Box 412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02" name="Line 413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Text Box 414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04" name="Text Box 415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05" name="Text Box 416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06" name="Group 417"/>
          <p:cNvGrpSpPr>
            <a:grpSpLocks/>
          </p:cNvGrpSpPr>
          <p:nvPr/>
        </p:nvGrpSpPr>
        <p:grpSpPr bwMode="auto">
          <a:xfrm>
            <a:off x="5427663" y="-14288"/>
            <a:ext cx="3709987" cy="6280151"/>
            <a:chOff x="3424" y="109"/>
            <a:chExt cx="2337" cy="3956"/>
          </a:xfrm>
        </p:grpSpPr>
        <p:sp>
          <p:nvSpPr>
            <p:cNvPr id="107" name="Text Box 418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08" name="Text Box 419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09" name="Text Box 420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10" name="Text Box 421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11" name="Text Box 422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12" name="Text Box 423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13" name="Text Box 424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14" name="Text Box 425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15" name="Text Box 426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16" name="Group 427"/>
          <p:cNvGrpSpPr>
            <a:grpSpLocks/>
          </p:cNvGrpSpPr>
          <p:nvPr/>
        </p:nvGrpSpPr>
        <p:grpSpPr bwMode="auto">
          <a:xfrm>
            <a:off x="-7938" y="-87313"/>
            <a:ext cx="4937126" cy="6669088"/>
            <a:chOff x="0" y="73"/>
            <a:chExt cx="3110" cy="4201"/>
          </a:xfrm>
        </p:grpSpPr>
        <p:sp>
          <p:nvSpPr>
            <p:cNvPr id="117" name="Text Box 428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18" name="Text Box 429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19" name="Text Box 430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20" name="Text Box 431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21" name="Text Box 432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22" name="Text Box 433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23" name="Text Box 434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24" name="Text Box 435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25" name="Text Box 436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26" name="Text Box 437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27" name="Text Box 438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28" name="Text Box 439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29" name="Text Box 440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30" name="Line 441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Text Box 442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32" name="Text Box 443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33" name="Text Box 444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34" name="Group 445"/>
          <p:cNvGrpSpPr>
            <a:grpSpLocks/>
          </p:cNvGrpSpPr>
          <p:nvPr/>
        </p:nvGrpSpPr>
        <p:grpSpPr bwMode="auto">
          <a:xfrm>
            <a:off x="5427663" y="-30163"/>
            <a:ext cx="3709987" cy="6280151"/>
            <a:chOff x="3424" y="109"/>
            <a:chExt cx="2337" cy="3956"/>
          </a:xfrm>
        </p:grpSpPr>
        <p:sp>
          <p:nvSpPr>
            <p:cNvPr id="135" name="Text Box 446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36" name="Text Box 447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37" name="Text Box 448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38" name="Text Box 449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39" name="Text Box 450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40" name="Text Box 451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41" name="Text Box 452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42" name="Text Box 453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43" name="Text Box 454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62" name="Group 473"/>
          <p:cNvGrpSpPr>
            <a:grpSpLocks/>
          </p:cNvGrpSpPr>
          <p:nvPr/>
        </p:nvGrpSpPr>
        <p:grpSpPr bwMode="auto">
          <a:xfrm>
            <a:off x="5441950" y="-15875"/>
            <a:ext cx="3709988" cy="6280150"/>
            <a:chOff x="3424" y="109"/>
            <a:chExt cx="2337" cy="3956"/>
          </a:xfrm>
        </p:grpSpPr>
        <p:sp>
          <p:nvSpPr>
            <p:cNvPr id="163" name="Text Box 474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64" name="Text Box 475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65" name="Text Box 476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66" name="Text Box 477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67" name="Text Box 478"/>
            <p:cNvSpPr txBox="1">
              <a:spLocks noChangeArrowheads="1"/>
            </p:cNvSpPr>
            <p:nvPr/>
          </p:nvSpPr>
          <p:spPr bwMode="auto">
            <a:xfrm rot="-2050313">
              <a:off x="4241" y="2614"/>
              <a:ext cx="12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68" name="Text Box 479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69" name="Text Box 480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70" name="Text Box 481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71" name="Text Box 482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172" name="Group 483"/>
          <p:cNvGrpSpPr>
            <a:grpSpLocks/>
          </p:cNvGrpSpPr>
          <p:nvPr/>
        </p:nvGrpSpPr>
        <p:grpSpPr bwMode="auto">
          <a:xfrm>
            <a:off x="6350" y="-87313"/>
            <a:ext cx="4937125" cy="6669088"/>
            <a:chOff x="0" y="73"/>
            <a:chExt cx="3110" cy="4201"/>
          </a:xfrm>
        </p:grpSpPr>
        <p:sp>
          <p:nvSpPr>
            <p:cNvPr id="173" name="Text Box 484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4" name="Text Box 485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5" name="Text Box 486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176" name="Text Box 487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7" name="Text Box 488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8" name="Text Box 489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79" name="Text Box 490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80" name="Text Box 491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81" name="Text Box 492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182" name="Text Box 493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83" name="Text Box 494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184" name="Text Box 495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85" name="Text Box 496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86" name="Line 497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Text Box 498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88" name="Text Box 499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189" name="Text Box 500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190" name="Group 501"/>
          <p:cNvGrpSpPr>
            <a:grpSpLocks/>
          </p:cNvGrpSpPr>
          <p:nvPr/>
        </p:nvGrpSpPr>
        <p:grpSpPr bwMode="auto">
          <a:xfrm>
            <a:off x="5441950" y="-30163"/>
            <a:ext cx="3709988" cy="6280151"/>
            <a:chOff x="3424" y="109"/>
            <a:chExt cx="2337" cy="3956"/>
          </a:xfrm>
        </p:grpSpPr>
        <p:sp>
          <p:nvSpPr>
            <p:cNvPr id="191" name="Text Box 502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192" name="Text Box 503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193" name="Text Box 504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194" name="Text Box 505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195" name="Text Box 506"/>
            <p:cNvSpPr txBox="1">
              <a:spLocks noChangeArrowheads="1"/>
            </p:cNvSpPr>
            <p:nvPr/>
          </p:nvSpPr>
          <p:spPr bwMode="auto">
            <a:xfrm rot="-2050313">
              <a:off x="4242" y="2611"/>
              <a:ext cx="1295" cy="29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196" name="Text Box 507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197" name="Text Box 508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198" name="Text Box 509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199" name="Text Box 510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200" name="Group 511"/>
          <p:cNvGrpSpPr>
            <a:grpSpLocks/>
          </p:cNvGrpSpPr>
          <p:nvPr/>
        </p:nvGrpSpPr>
        <p:grpSpPr bwMode="auto">
          <a:xfrm>
            <a:off x="-7938" y="-87313"/>
            <a:ext cx="4937126" cy="6669088"/>
            <a:chOff x="0" y="73"/>
            <a:chExt cx="3110" cy="4201"/>
          </a:xfrm>
        </p:grpSpPr>
        <p:sp>
          <p:nvSpPr>
            <p:cNvPr id="201" name="Text Box 512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02" name="Text Box 513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03" name="Text Box 514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204" name="Text Box 515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05" name="Text Box 516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06" name="Text Box 517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07" name="Text Box 518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08" name="Text Box 519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09" name="Text Box 520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210" name="Text Box 521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11" name="Text Box 522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212" name="Text Box 523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solidFill>
              <a:srgbClr val="F0AEF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13" name="Text Box 524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214" name="Line 525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Text Box 526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16" name="Text Box 527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17" name="Text Box 528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218" name="Group 529"/>
          <p:cNvGrpSpPr>
            <a:grpSpLocks/>
          </p:cNvGrpSpPr>
          <p:nvPr/>
        </p:nvGrpSpPr>
        <p:grpSpPr bwMode="auto">
          <a:xfrm>
            <a:off x="5427663" y="-30163"/>
            <a:ext cx="3709987" cy="6280151"/>
            <a:chOff x="3424" y="109"/>
            <a:chExt cx="2337" cy="3956"/>
          </a:xfrm>
        </p:grpSpPr>
        <p:sp>
          <p:nvSpPr>
            <p:cNvPr id="219" name="Text Box 530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220" name="Text Box 531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221" name="Text Box 532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222" name="Text Box 533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223" name="Text Box 534"/>
            <p:cNvSpPr txBox="1">
              <a:spLocks noChangeArrowheads="1"/>
            </p:cNvSpPr>
            <p:nvPr/>
          </p:nvSpPr>
          <p:spPr bwMode="auto">
            <a:xfrm rot="-2050313">
              <a:off x="4242" y="2611"/>
              <a:ext cx="1295" cy="29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224" name="Text Box 535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225" name="Text Box 536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226" name="Text Box 537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solidFill>
              <a:srgbClr val="F0AEF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227" name="Text Box 538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  <p:grpSp>
        <p:nvGrpSpPr>
          <p:cNvPr id="228" name="Group 539"/>
          <p:cNvGrpSpPr>
            <a:grpSpLocks/>
          </p:cNvGrpSpPr>
          <p:nvPr/>
        </p:nvGrpSpPr>
        <p:grpSpPr bwMode="auto">
          <a:xfrm>
            <a:off x="-7938" y="-87313"/>
            <a:ext cx="4937126" cy="6669088"/>
            <a:chOff x="0" y="73"/>
            <a:chExt cx="3110" cy="4201"/>
          </a:xfrm>
        </p:grpSpPr>
        <p:sp>
          <p:nvSpPr>
            <p:cNvPr id="229" name="Text Box 540"/>
            <p:cNvSpPr txBox="1">
              <a:spLocks noChangeArrowheads="1"/>
            </p:cNvSpPr>
            <p:nvPr/>
          </p:nvSpPr>
          <p:spPr bwMode="auto">
            <a:xfrm rot="-1413692">
              <a:off x="0" y="1162"/>
              <a:ext cx="118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30" name="Text Box 541"/>
            <p:cNvSpPr txBox="1">
              <a:spLocks noChangeArrowheads="1"/>
            </p:cNvSpPr>
            <p:nvPr/>
          </p:nvSpPr>
          <p:spPr bwMode="auto">
            <a:xfrm rot="-1657755">
              <a:off x="1882" y="1071"/>
              <a:ext cx="1144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31" name="Text Box 542"/>
            <p:cNvSpPr txBox="1">
              <a:spLocks noChangeArrowheads="1"/>
            </p:cNvSpPr>
            <p:nvPr/>
          </p:nvSpPr>
          <p:spPr bwMode="auto">
            <a:xfrm rot="3948486">
              <a:off x="88" y="2412"/>
              <a:ext cx="702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MSS8" charset="0"/>
                </a:rPr>
                <a:t>(</a:t>
              </a:r>
              <a:r>
                <a:rPr lang="en-US" sz="2400">
                  <a:latin typeface="NimbusSanL-ReguItal" charset="0"/>
                </a:rPr>
                <a:t>g </a:t>
              </a:r>
              <a:r>
                <a:rPr lang="en-US" sz="2400">
                  <a:latin typeface="CMSY8" charset="0"/>
                </a:rPr>
                <a:t>- </a:t>
              </a:r>
              <a:r>
                <a:rPr lang="en-US" sz="2400">
                  <a:latin typeface="NimbusSanL-Regu" charset="0"/>
                </a:rPr>
                <a:t>2</a:t>
              </a:r>
              <a:r>
                <a:rPr lang="en-US" sz="2400">
                  <a:latin typeface="CMSS8" charset="0"/>
                </a:rPr>
                <a:t>)</a:t>
              </a:r>
              <a:r>
                <a:rPr lang="en-US" sz="2400" baseline="-25000">
                  <a:latin typeface="Symbol" pitchFamily="18" charset="2"/>
                </a:rPr>
                <a:t>m</a:t>
              </a:r>
            </a:p>
          </p:txBody>
        </p:sp>
        <p:sp>
          <p:nvSpPr>
            <p:cNvPr id="232" name="Text Box 543"/>
            <p:cNvSpPr txBox="1">
              <a:spLocks noChangeArrowheads="1"/>
            </p:cNvSpPr>
            <p:nvPr/>
          </p:nvSpPr>
          <p:spPr bwMode="auto">
            <a:xfrm rot="1500384">
              <a:off x="1474" y="2976"/>
              <a:ext cx="1239" cy="28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33" name="Text Box 544"/>
            <p:cNvSpPr txBox="1">
              <a:spLocks noChangeArrowheads="1"/>
            </p:cNvSpPr>
            <p:nvPr/>
          </p:nvSpPr>
          <p:spPr bwMode="auto">
            <a:xfrm rot="-1187275">
              <a:off x="521" y="3566"/>
              <a:ext cx="1319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K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34" name="Text Box 545"/>
            <p:cNvSpPr txBox="1">
              <a:spLocks noChangeArrowheads="1"/>
            </p:cNvSpPr>
            <p:nvPr/>
          </p:nvSpPr>
          <p:spPr bwMode="auto">
            <a:xfrm rot="-1678769">
              <a:off x="674" y="1145"/>
              <a:ext cx="1690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Br,ACP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l l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35" name="Text Box 546"/>
            <p:cNvSpPr txBox="1">
              <a:spLocks noChangeArrowheads="1"/>
            </p:cNvSpPr>
            <p:nvPr/>
          </p:nvSpPr>
          <p:spPr bwMode="auto">
            <a:xfrm rot="-1825787">
              <a:off x="204" y="3187"/>
              <a:ext cx="1295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</a:t>
              </a:r>
              <a:r>
                <a:rPr lang="en-US" sz="2400" baseline="-25000"/>
                <a:t>CP</a:t>
              </a:r>
              <a:r>
                <a:rPr lang="en-US" sz="2400"/>
                <a:t> (B</a:t>
              </a:r>
              <a:r>
                <a:rPr lang="en-US" sz="2400">
                  <a:sym typeface="Wingdings" pitchFamily="2" charset="2"/>
                </a:rPr>
                <a:t> X</a:t>
              </a:r>
              <a:r>
                <a:rPr lang="en-US" sz="2400" baseline="-25000">
                  <a:sym typeface="Wingdings" pitchFamily="2" charset="2"/>
                </a:rPr>
                <a:t>s</a:t>
              </a:r>
              <a:r>
                <a:rPr lang="en-US" sz="2400">
                  <a:sym typeface="Wingdings" pitchFamily="2" charset="2"/>
                </a:rPr>
                <a:t>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36" name="Text Box 547"/>
            <p:cNvSpPr txBox="1">
              <a:spLocks noChangeArrowheads="1"/>
            </p:cNvSpPr>
            <p:nvPr/>
          </p:nvSpPr>
          <p:spPr bwMode="auto">
            <a:xfrm rot="1423224">
              <a:off x="431" y="2024"/>
              <a:ext cx="1408" cy="28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(B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tn , mu)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37" name="Text Box 548"/>
            <p:cNvSpPr txBox="1">
              <a:spLocks noChangeArrowheads="1"/>
            </p:cNvSpPr>
            <p:nvPr/>
          </p:nvSpPr>
          <p:spPr bwMode="auto">
            <a:xfrm>
              <a:off x="340" y="119"/>
              <a:ext cx="2340" cy="75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The actors in the </a:t>
              </a:r>
            </a:p>
            <a:p>
              <a:pPr algn="ctr"/>
              <a:r>
                <a:rPr lang="en-US" sz="3600"/>
                <a:t>next decade</a:t>
              </a:r>
            </a:p>
          </p:txBody>
        </p:sp>
        <p:sp>
          <p:nvSpPr>
            <p:cNvPr id="238" name="Text Box 549"/>
            <p:cNvSpPr txBox="1">
              <a:spLocks noChangeArrowheads="1"/>
            </p:cNvSpPr>
            <p:nvPr/>
          </p:nvSpPr>
          <p:spPr bwMode="auto">
            <a:xfrm rot="-1825787">
              <a:off x="1336" y="3578"/>
              <a:ext cx="104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mg)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39" name="Text Box 550"/>
            <p:cNvSpPr txBox="1">
              <a:spLocks noChangeArrowheads="1"/>
            </p:cNvSpPr>
            <p:nvPr/>
          </p:nvSpPr>
          <p:spPr bwMode="auto">
            <a:xfrm rot="2294461">
              <a:off x="1429" y="1979"/>
              <a:ext cx="1075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m</a:t>
              </a:r>
              <a:r>
                <a:rPr lang="en-US" sz="2400"/>
                <a:t> e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 g)</a:t>
              </a:r>
            </a:p>
          </p:txBody>
        </p:sp>
        <p:sp>
          <p:nvSpPr>
            <p:cNvPr id="240" name="Text Box 551"/>
            <p:cNvSpPr txBox="1">
              <a:spLocks noChangeArrowheads="1"/>
            </p:cNvSpPr>
            <p:nvPr/>
          </p:nvSpPr>
          <p:spPr bwMode="auto">
            <a:xfrm rot="-1825787">
              <a:off x="0" y="2886"/>
              <a:ext cx="1190" cy="288"/>
            </a:xfrm>
            <a:prstGeom prst="rect">
              <a:avLst/>
            </a:prstGeom>
            <a:solidFill>
              <a:srgbClr val="F0AEF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t  mmm)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41" name="Text Box 552"/>
            <p:cNvSpPr txBox="1">
              <a:spLocks noChangeArrowheads="1"/>
            </p:cNvSpPr>
            <p:nvPr/>
          </p:nvSpPr>
          <p:spPr bwMode="auto">
            <a:xfrm>
              <a:off x="1253" y="1781"/>
              <a:ext cx="221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242" name="Line 553"/>
            <p:cNvSpPr>
              <a:spLocks noChangeShapeType="1"/>
            </p:cNvSpPr>
            <p:nvPr/>
          </p:nvSpPr>
          <p:spPr bwMode="auto">
            <a:xfrm>
              <a:off x="3061" y="73"/>
              <a:ext cx="0" cy="42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Text Box 554"/>
            <p:cNvSpPr txBox="1">
              <a:spLocks noChangeArrowheads="1"/>
            </p:cNvSpPr>
            <p:nvPr/>
          </p:nvSpPr>
          <p:spPr bwMode="auto">
            <a:xfrm rot="1476513">
              <a:off x="1739" y="2598"/>
              <a:ext cx="1308" cy="28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+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+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44" name="Text Box 555"/>
            <p:cNvSpPr txBox="1">
              <a:spLocks noChangeArrowheads="1"/>
            </p:cNvSpPr>
            <p:nvPr/>
          </p:nvSpPr>
          <p:spPr bwMode="auto">
            <a:xfrm>
              <a:off x="1746" y="1570"/>
              <a:ext cx="1298" cy="28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Br (K</a:t>
              </a:r>
              <a:r>
                <a:rPr lang="en-US" sz="2400" baseline="30000"/>
                <a:t>0</a:t>
              </a:r>
              <a:r>
                <a:rPr lang="en-US" sz="2400">
                  <a:sym typeface="Wingdings" pitchFamily="2" charset="2"/>
                </a:rPr>
                <a:t> 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en-US" sz="2400" baseline="30000">
                  <a:latin typeface="Symbol" pitchFamily="18" charset="2"/>
                  <a:sym typeface="Wingdings" pitchFamily="2" charset="2"/>
                </a:rPr>
                <a:t>0</a:t>
              </a:r>
              <a:r>
                <a:rPr lang="en-US" sz="2400">
                  <a:latin typeface="Symbol" pitchFamily="18" charset="2"/>
                  <a:sym typeface="Wingdings" pitchFamily="2" charset="2"/>
                </a:rPr>
                <a:t>nn)</a:t>
              </a:r>
              <a:endParaRPr lang="en-US" sz="2400">
                <a:latin typeface="Symbol" pitchFamily="18" charset="2"/>
              </a:endParaRPr>
            </a:p>
          </p:txBody>
        </p:sp>
        <p:sp>
          <p:nvSpPr>
            <p:cNvPr id="245" name="Text Box 556"/>
            <p:cNvSpPr txBox="1">
              <a:spLocks noChangeArrowheads="1"/>
            </p:cNvSpPr>
            <p:nvPr/>
          </p:nvSpPr>
          <p:spPr bwMode="auto">
            <a:xfrm rot="-1707890">
              <a:off x="1609" y="3643"/>
              <a:ext cx="1501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ACP(B</a:t>
              </a:r>
              <a:r>
                <a:rPr lang="en-US" sz="2400" baseline="-25000"/>
                <a:t>s</a:t>
              </a:r>
              <a:r>
                <a:rPr lang="en-US" sz="2400">
                  <a:sym typeface="Wingdings" pitchFamily="2" charset="2"/>
                </a:rPr>
                <a:t></a:t>
              </a:r>
              <a:r>
                <a:rPr lang="en-US" sz="2400"/>
                <a:t>J/ </a:t>
              </a:r>
              <a:r>
                <a:rPr lang="en-US" sz="2400">
                  <a:latin typeface="Symbol" pitchFamily="18" charset="2"/>
                </a:rPr>
                <a:t>y f</a:t>
              </a:r>
              <a:r>
                <a:rPr lang="en-US" sz="2400"/>
                <a:t>)</a:t>
              </a:r>
            </a:p>
          </p:txBody>
        </p:sp>
      </p:grpSp>
      <p:grpSp>
        <p:nvGrpSpPr>
          <p:cNvPr id="246" name="Group 557"/>
          <p:cNvGrpSpPr>
            <a:grpSpLocks/>
          </p:cNvGrpSpPr>
          <p:nvPr/>
        </p:nvGrpSpPr>
        <p:grpSpPr bwMode="auto">
          <a:xfrm>
            <a:off x="5427663" y="-30163"/>
            <a:ext cx="3709987" cy="6280151"/>
            <a:chOff x="3424" y="109"/>
            <a:chExt cx="2337" cy="3956"/>
          </a:xfrm>
        </p:grpSpPr>
        <p:sp>
          <p:nvSpPr>
            <p:cNvPr id="247" name="Text Box 558"/>
            <p:cNvSpPr txBox="1">
              <a:spLocks noChangeArrowheads="1"/>
            </p:cNvSpPr>
            <p:nvPr/>
          </p:nvSpPr>
          <p:spPr bwMode="auto">
            <a:xfrm>
              <a:off x="3657" y="109"/>
              <a:ext cx="1627" cy="826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/>
                <a:t>Which NP </a:t>
              </a:r>
            </a:p>
            <a:p>
              <a:pPr algn="ctr"/>
              <a:r>
                <a:rPr lang="en-US" sz="4000"/>
                <a:t>will be ??</a:t>
              </a:r>
            </a:p>
          </p:txBody>
        </p:sp>
        <p:sp>
          <p:nvSpPr>
            <p:cNvPr id="248" name="Text Box 559"/>
            <p:cNvSpPr txBox="1">
              <a:spLocks noChangeArrowheads="1"/>
            </p:cNvSpPr>
            <p:nvPr/>
          </p:nvSpPr>
          <p:spPr bwMode="auto">
            <a:xfrm rot="2807962">
              <a:off x="4698" y="1484"/>
              <a:ext cx="521" cy="28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</a:t>
              </a:r>
            </a:p>
          </p:txBody>
        </p:sp>
        <p:sp>
          <p:nvSpPr>
            <p:cNvPr id="249" name="Text Box 560"/>
            <p:cNvSpPr txBox="1">
              <a:spLocks noChangeArrowheads="1"/>
            </p:cNvSpPr>
            <p:nvPr/>
          </p:nvSpPr>
          <p:spPr bwMode="auto">
            <a:xfrm rot="2774674">
              <a:off x="3552" y="1464"/>
              <a:ext cx="1119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(1-3)</a:t>
              </a:r>
            </a:p>
          </p:txBody>
        </p:sp>
        <p:sp>
          <p:nvSpPr>
            <p:cNvPr id="250" name="Text Box 561"/>
            <p:cNvSpPr txBox="1">
              <a:spLocks noChangeArrowheads="1"/>
            </p:cNvSpPr>
            <p:nvPr/>
          </p:nvSpPr>
          <p:spPr bwMode="auto">
            <a:xfrm rot="-2254880">
              <a:off x="3651" y="2302"/>
              <a:ext cx="1119" cy="288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NMFV (2-3)</a:t>
              </a:r>
            </a:p>
          </p:txBody>
        </p:sp>
        <p:sp>
          <p:nvSpPr>
            <p:cNvPr id="251" name="Text Box 562"/>
            <p:cNvSpPr txBox="1">
              <a:spLocks noChangeArrowheads="1"/>
            </p:cNvSpPr>
            <p:nvPr/>
          </p:nvSpPr>
          <p:spPr bwMode="auto">
            <a:xfrm rot="-2050313">
              <a:off x="4242" y="2611"/>
              <a:ext cx="1295" cy="29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r>
                <a:rPr lang="en-US" sz="2400" baseline="30000"/>
                <a:t>+</a:t>
              </a:r>
              <a:r>
                <a:rPr lang="en-US" sz="2400"/>
                <a:t> - high tan</a:t>
              </a:r>
              <a:r>
                <a:rPr lang="en-US" sz="2400">
                  <a:latin typeface="Symbol" pitchFamily="18" charset="2"/>
                </a:rPr>
                <a:t>b</a:t>
              </a:r>
            </a:p>
          </p:txBody>
        </p:sp>
        <p:sp>
          <p:nvSpPr>
            <p:cNvPr id="252" name="Text Box 563"/>
            <p:cNvSpPr txBox="1">
              <a:spLocks noChangeArrowheads="1"/>
            </p:cNvSpPr>
            <p:nvPr/>
          </p:nvSpPr>
          <p:spPr bwMode="auto">
            <a:xfrm rot="-2777207">
              <a:off x="3261" y="3388"/>
              <a:ext cx="1067" cy="28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Z penguins</a:t>
              </a:r>
            </a:p>
          </p:txBody>
        </p:sp>
        <p:sp>
          <p:nvSpPr>
            <p:cNvPr id="253" name="Text Box 564"/>
            <p:cNvSpPr txBox="1">
              <a:spLocks noChangeArrowheads="1"/>
            </p:cNvSpPr>
            <p:nvPr/>
          </p:nvSpPr>
          <p:spPr bwMode="auto">
            <a:xfrm rot="-3305290">
              <a:off x="2992" y="2233"/>
              <a:ext cx="1152" cy="288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RH-currents</a:t>
              </a:r>
            </a:p>
          </p:txBody>
        </p:sp>
        <p:sp>
          <p:nvSpPr>
            <p:cNvPr id="254" name="Text Box 565"/>
            <p:cNvSpPr txBox="1">
              <a:spLocks noChangeArrowheads="1"/>
            </p:cNvSpPr>
            <p:nvPr/>
          </p:nvSpPr>
          <p:spPr bwMode="auto">
            <a:xfrm rot="-2429705">
              <a:off x="4276" y="3564"/>
              <a:ext cx="1152" cy="288"/>
            </a:xfrm>
            <a:prstGeom prst="rect">
              <a:avLst/>
            </a:prstGeom>
            <a:solidFill>
              <a:srgbClr val="F0AEF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LHT Models</a:t>
              </a:r>
            </a:p>
          </p:txBody>
        </p:sp>
        <p:sp>
          <p:nvSpPr>
            <p:cNvPr id="255" name="Text Box 566"/>
            <p:cNvSpPr txBox="1">
              <a:spLocks noChangeArrowheads="1"/>
            </p:cNvSpPr>
            <p:nvPr/>
          </p:nvSpPr>
          <p:spPr bwMode="auto">
            <a:xfrm rot="-2234986">
              <a:off x="4694" y="1872"/>
              <a:ext cx="1067" cy="288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/>
                <a:t>MFV-GUT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9758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1438" y="914400"/>
            <a:ext cx="8964612" cy="5940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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More information on the </a:t>
            </a:r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golden matrix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can be found in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  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  <a:hlinkClick r:id="rId2"/>
              </a:rPr>
              <a:t>arXiv:1008.1541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,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  <a:hlinkClick r:id="rId3"/>
              </a:rPr>
              <a:t>arXiv:0909.1333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, and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  <a:hlinkClick r:id="rId4"/>
              </a:rPr>
              <a:t>arXiv:0810.1312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.</a:t>
            </a: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 </a:t>
            </a:r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Combine measurements to elucidate</a:t>
            </a:r>
          </a:p>
          <a:p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  structure of new physics</a:t>
            </a: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ED571E2D-C8F9-5540-BF1D-464223D4E442}" type="slidenum">
              <a:rPr lang="en-US" smtClean="0">
                <a:solidFill>
                  <a:srgbClr val="464653"/>
                </a:solidFill>
                <a:latin typeface="Gill Sans MT"/>
              </a:rPr>
              <a:pPr>
                <a:defRPr/>
              </a:pPr>
              <a:t>25</a:t>
            </a:fld>
            <a:endParaRPr lang="en-US" dirty="0">
              <a:solidFill>
                <a:srgbClr val="464653"/>
              </a:solidFill>
              <a:latin typeface="Gill Sans M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68313" y="115888"/>
            <a:ext cx="820737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SuperB</a:t>
            </a:r>
            <a:r>
              <a:rPr kumimoji="0" lang="fr-FR" sz="3600" b="0" i="0" u="none" strike="noStrike" kern="120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 </a:t>
            </a:r>
            <a:r>
              <a:rPr kumimoji="0" lang="fr-FR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can</a:t>
            </a:r>
            <a:r>
              <a:rPr kumimoji="0" lang="fr-FR" sz="3600" b="0" i="0" u="none" strike="noStrike" kern="120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 deals </a:t>
            </a:r>
            <a:r>
              <a:rPr kumimoji="0" lang="fr-FR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with</a:t>
            </a:r>
            <a:r>
              <a:rPr kumimoji="0" lang="fr-FR" sz="3600" b="0" i="0" u="none" strike="noStrike" kern="120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 </a:t>
            </a:r>
            <a:r>
              <a:rPr kumimoji="0" lang="fr-FR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many</a:t>
            </a:r>
            <a:r>
              <a:rPr kumimoji="0" lang="fr-FR" sz="3600" b="0" i="0" u="none" strike="noStrike" kern="120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 NP scenarii</a:t>
            </a:r>
            <a:endParaRPr kumimoji="0" lang="fr-FR" sz="3600" b="0" i="0" u="none" strike="noStrike" kern="1200" cap="none" spc="0" normalizeH="0" baseline="3000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79512" y="1829614"/>
            <a:ext cx="8737608" cy="3687618"/>
            <a:chOff x="287861" y="1619057"/>
            <a:chExt cx="8737608" cy="3687618"/>
          </a:xfrm>
        </p:grpSpPr>
        <p:sp>
          <p:nvSpPr>
            <p:cNvPr id="8" name="TextBox 16"/>
            <p:cNvSpPr txBox="1"/>
            <p:nvPr/>
          </p:nvSpPr>
          <p:spPr>
            <a:xfrm>
              <a:off x="287861" y="2065866"/>
              <a:ext cx="31290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287861" y="2506132"/>
              <a:ext cx="312906" cy="2385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  <a:endParaRPr lang="en-GB" sz="1200" dirty="0" smtClean="0">
                <a:solidFill>
                  <a:srgbClr val="FF0000"/>
                </a:solidFill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  <a:endParaRPr lang="en-GB" sz="1200" dirty="0" smtClean="0">
                <a:solidFill>
                  <a:srgbClr val="FF0000"/>
                </a:solidFill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  <a:endParaRPr lang="en-GB" sz="1200" dirty="0" smtClean="0">
                <a:solidFill>
                  <a:srgbClr val="FF0000"/>
                </a:solidFill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  <a:endParaRPr lang="en-GB" sz="1200" dirty="0" smtClean="0">
                <a:solidFill>
                  <a:srgbClr val="FF0000"/>
                </a:solidFill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endParaRPr lang="en-GB" sz="12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endParaRPr lang="en-GB" sz="12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endParaRPr lang="en-GB" sz="800" dirty="0" smtClean="0">
                <a:solidFill>
                  <a:srgbClr val="FF0000"/>
                </a:solidFill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287861" y="4826004"/>
              <a:ext cx="31290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</p:txBody>
        </p:sp>
        <p:pic>
          <p:nvPicPr>
            <p:cNvPr id="11" name="Picture 23" descr="t.pd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5371" y="1619057"/>
              <a:ext cx="8490098" cy="3687618"/>
            </a:xfrm>
            <a:prstGeom prst="rect">
              <a:avLst/>
            </a:prstGeom>
          </p:spPr>
        </p:pic>
      </p:grpSp>
      <p:sp>
        <p:nvSpPr>
          <p:cNvPr id="12" name="ZoneTexte 11"/>
          <p:cNvSpPr txBox="1"/>
          <p:nvPr/>
        </p:nvSpPr>
        <p:spPr bwMode="auto">
          <a:xfrm>
            <a:off x="5292080" y="5877272"/>
            <a:ext cx="2643672" cy="83099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NP enhancement:</a:t>
            </a:r>
          </a:p>
          <a:p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Wingdings 2"/>
              </a:rPr>
              <a:t>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Observable effect</a:t>
            </a:r>
          </a:p>
          <a:p>
            <a:r>
              <a:rPr lang="en-US" sz="1200" b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  <a:sym typeface="Wingdings 2"/>
              </a:rPr>
              <a:t> 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Moderately large effect</a:t>
            </a:r>
          </a:p>
          <a:p>
            <a:r>
              <a:rPr lang="en-US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 2"/>
              </a:rPr>
              <a:t>  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Very large effect</a:t>
            </a:r>
            <a:endParaRPr lang="fr-FR" sz="12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3" name="ZoneTexte 12"/>
          <p:cNvSpPr txBox="1"/>
          <p:nvPr/>
        </p:nvSpPr>
        <p:spPr bwMode="auto">
          <a:xfrm>
            <a:off x="-108520" y="1876762"/>
            <a:ext cx="5966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fr-FR" sz="1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SuperB</a:t>
            </a:r>
          </a:p>
          <a:p>
            <a:pPr algn="ctr"/>
            <a:r>
              <a:rPr lang="fr-FR" sz="1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scope</a:t>
            </a:r>
          </a:p>
        </p:txBody>
      </p:sp>
      <p:sp>
        <p:nvSpPr>
          <p:cNvPr id="14" name="ZoneTexte 13"/>
          <p:cNvSpPr txBox="1"/>
          <p:nvPr/>
        </p:nvSpPr>
        <p:spPr bwMode="auto">
          <a:xfrm>
            <a:off x="1547664" y="3113028"/>
            <a:ext cx="71686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Bs</a:t>
            </a: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1200" dirty="0" err="1" smtClean="0">
                <a:solidFill>
                  <a:schemeClr val="tx1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fg</a:t>
            </a:r>
            <a:endParaRPr lang="fr-FR" sz="1200" dirty="0" smtClean="0">
              <a:solidFill>
                <a:schemeClr val="tx1"/>
              </a:solidFill>
              <a:latin typeface="Symbol" pitchFamily="18" charset="2"/>
              <a:cs typeface="Times New Roman" pitchFamily="18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155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87624" y="260648"/>
            <a:ext cx="6596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Pre-Summary in two sentences</a:t>
            </a: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467544" y="1412776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shown </a:t>
            </a:r>
          </a:p>
          <a:p>
            <a:pPr algn="ctr"/>
            <a:r>
              <a:rPr lang="en-US" sz="2400" u="sng" dirty="0" smtClean="0"/>
              <a:t>         with specific examples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and </a:t>
            </a:r>
          </a:p>
          <a:p>
            <a:pPr algn="ctr"/>
            <a:r>
              <a:rPr lang="en-US" sz="2400" u="sng" dirty="0" smtClean="0"/>
              <a:t>          in a model independent way that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547664" y="4479503"/>
            <a:ext cx="6544612" cy="461665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Studying the NP structure if discovered at LHC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584925" y="4974267"/>
            <a:ext cx="4823756" cy="461665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Explore beyond the reach of LHC 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467544" y="335699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CP and </a:t>
            </a:r>
            <a:r>
              <a:rPr lang="en-US" sz="2400" dirty="0" err="1" smtClean="0"/>
              <a:t>Flavour</a:t>
            </a:r>
            <a:r>
              <a:rPr lang="en-US" sz="2400" dirty="0" smtClean="0"/>
              <a:t> violating measurements (mainly Rare Decays) are necessary for</a:t>
            </a:r>
            <a:endParaRPr lang="fr-FR" sz="2400" dirty="0"/>
          </a:p>
        </p:txBody>
      </p:sp>
      <p:sp>
        <p:nvSpPr>
          <p:cNvPr id="9" name="ZoneTexte 8"/>
          <p:cNvSpPr txBox="1"/>
          <p:nvPr/>
        </p:nvSpPr>
        <p:spPr>
          <a:xfrm>
            <a:off x="611560" y="5919663"/>
            <a:ext cx="4584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enough luminosity is provided.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t="20898"/>
          <a:stretch>
            <a:fillRect/>
          </a:stretch>
        </p:blipFill>
        <p:spPr bwMode="auto">
          <a:xfrm>
            <a:off x="-1588" y="1793701"/>
            <a:ext cx="9145588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132138" y="908720"/>
            <a:ext cx="4986337" cy="915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latin typeface="Times New Roman" pitchFamily="18" charset="0"/>
                <a:sym typeface="Wingdings" pitchFamily="2" charset="2"/>
              </a:rPr>
              <a:t></a:t>
            </a:r>
            <a:r>
              <a:rPr lang="fr-FR">
                <a:latin typeface="Times New Roman" pitchFamily="18" charset="0"/>
              </a:rPr>
              <a:t>to complete the picture</a:t>
            </a:r>
          </a:p>
          <a:p>
            <a:r>
              <a:rPr lang="fr-FR">
                <a:latin typeface="Times New Roman" pitchFamily="18" charset="0"/>
                <a:sym typeface="Wingdings" pitchFamily="2" charset="2"/>
              </a:rPr>
              <a:t> </a:t>
            </a:r>
            <a:r>
              <a:rPr lang="fr-FR">
                <a:latin typeface="Times New Roman" pitchFamily="18" charset="0"/>
              </a:rPr>
              <a:t>to better studying the recently discovered particle</a:t>
            </a:r>
          </a:p>
          <a:p>
            <a:r>
              <a:rPr lang="fr-FR">
                <a:latin typeface="Times New Roman" pitchFamily="18" charset="0"/>
              </a:rPr>
              <a:t>(quantum numbers, branching fractions…)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95288" y="1052736"/>
            <a:ext cx="2531462" cy="707886"/>
          </a:xfrm>
          <a:prstGeom prst="rect">
            <a:avLst/>
          </a:prstGeom>
          <a:noFill/>
          <a:ln w="9525">
            <a:solidFill>
              <a:srgbClr val="66FF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Times New Roman" pitchFamily="18" charset="0"/>
              </a:rPr>
              <a:t>      After B-factory </a:t>
            </a:r>
            <a:endParaRPr lang="fr-FR" sz="2000" dirty="0" smtClean="0">
              <a:latin typeface="Times New Roman" pitchFamily="18" charset="0"/>
            </a:endParaRPr>
          </a:p>
          <a:p>
            <a:r>
              <a:rPr lang="fr-FR" sz="2000" dirty="0" smtClean="0">
                <a:latin typeface="Times New Roman" pitchFamily="18" charset="0"/>
              </a:rPr>
              <a:t>More </a:t>
            </a:r>
            <a:r>
              <a:rPr lang="fr-FR" sz="2000" dirty="0">
                <a:latin typeface="Times New Roman" pitchFamily="18" charset="0"/>
              </a:rPr>
              <a:t>data are </a:t>
            </a:r>
            <a:r>
              <a:rPr lang="fr-FR" sz="2000" dirty="0" err="1">
                <a:latin typeface="Times New Roman" pitchFamily="18" charset="0"/>
              </a:rPr>
              <a:t>needed</a:t>
            </a:r>
            <a:r>
              <a:rPr lang="fr-FR" sz="2000" dirty="0">
                <a:latin typeface="Times New Roman" pitchFamily="18" charset="0"/>
              </a:rPr>
              <a:t> :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130723" y="116632"/>
            <a:ext cx="6681637" cy="769441"/>
          </a:xfrm>
          <a:prstGeom prst="rect">
            <a:avLst/>
          </a:prstGeom>
          <a:solidFill>
            <a:srgbClr val="FFCCFF"/>
          </a:solidFill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…and in addition </a:t>
            </a:r>
            <a:r>
              <a:rPr lang="en-US" sz="2000" dirty="0" err="1" smtClean="0"/>
              <a:t>SuperB</a:t>
            </a:r>
            <a:r>
              <a:rPr lang="en-US" sz="2000" dirty="0" smtClean="0"/>
              <a:t> is a machine for Spectroscopy </a:t>
            </a:r>
          </a:p>
          <a:p>
            <a:pPr algn="ctr"/>
            <a:r>
              <a:rPr lang="en-US" sz="2400" b="1" u="sng" dirty="0" err="1" smtClean="0"/>
              <a:t>Hadronic</a:t>
            </a:r>
            <a:r>
              <a:rPr lang="en-US" sz="2400" b="1" u="sng" dirty="0" smtClean="0"/>
              <a:t> Physics complementary to Panda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B4A6-B2DE-44C6-B1DD-DF71954C36FE}" type="slidenum">
              <a:rPr lang="fr-FR"/>
              <a:pPr/>
              <a:t>28</a:t>
            </a:fld>
            <a:endParaRPr lang="fr-FR"/>
          </a:p>
        </p:txBody>
      </p:sp>
      <p:pic>
        <p:nvPicPr>
          <p:cNvPr id="259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75"/>
            <a:ext cx="9144000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0" y="6211669"/>
            <a:ext cx="6083717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Hadronic</a:t>
            </a:r>
            <a:r>
              <a:rPr lang="en-US" dirty="0" smtClean="0"/>
              <a:t> community is welcome to join us to better define</a:t>
            </a:r>
          </a:p>
          <a:p>
            <a:pPr algn="ctr"/>
            <a:r>
              <a:rPr lang="en-US" dirty="0" smtClean="0"/>
              <a:t>the physics case on Spectroscopy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5536" y="1267941"/>
            <a:ext cx="2741612" cy="374650"/>
          </a:xfrm>
          <a:prstGeom prst="rect">
            <a:avLst/>
          </a:prstGeom>
          <a:noFill/>
          <a:ln w="38100">
            <a:solidFill>
              <a:srgbClr val="FAA4EA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/>
              <a:t> Charm physics at threshold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850" y="2276872"/>
            <a:ext cx="4622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/>
              <a:t>D decay form factor and decay constant    @ 1% </a:t>
            </a:r>
          </a:p>
          <a:p>
            <a:r>
              <a:rPr lang="en-GB" sz="1600">
                <a:sym typeface="Wingdings" pitchFamily="2" charset="2"/>
              </a:rPr>
              <a:t>Dalitz structure useful for </a:t>
            </a:r>
            <a:r>
              <a:rPr lang="en-GB" sz="1600">
                <a:latin typeface="Symbol" pitchFamily="18" charset="2"/>
                <a:sym typeface="Wingdings" pitchFamily="2" charset="2"/>
              </a:rPr>
              <a:t>g</a:t>
            </a:r>
            <a:r>
              <a:rPr lang="en-GB" sz="1600">
                <a:sym typeface="Wingdings" pitchFamily="2" charset="2"/>
              </a:rPr>
              <a:t> measurement</a:t>
            </a:r>
            <a:endParaRPr lang="en-GB" sz="160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195886" y="1275879"/>
            <a:ext cx="873125" cy="336550"/>
          </a:xfrm>
          <a:prstGeom prst="rect">
            <a:avLst/>
          </a:prstGeom>
          <a:solidFill>
            <a:srgbClr val="FF505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/>
              <a:t>0.3 ab</a:t>
            </a:r>
            <a:r>
              <a:rPr lang="en-GB" sz="1600" baseline="30000"/>
              <a:t>-1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0825" y="3205559"/>
            <a:ext cx="3417888" cy="3365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/>
              <a:t>Rare decays    FCNC down to 10</a:t>
            </a:r>
            <a:r>
              <a:rPr lang="en-GB" sz="1600" baseline="30000"/>
              <a:t>-8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710113" y="1119584"/>
            <a:ext cx="4183062" cy="581025"/>
          </a:xfrm>
          <a:prstGeom prst="rect">
            <a:avLst/>
          </a:prstGeom>
          <a:solidFill>
            <a:srgbClr val="ECEFA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Consider that running 2 month at threshold </a:t>
            </a:r>
          </a:p>
          <a:p>
            <a:r>
              <a:rPr lang="en-US" sz="1600"/>
              <a:t>we will collect 500 times the stat. of CLEO-C</a:t>
            </a:r>
            <a:endParaRPr lang="en-GB" sz="1600"/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/>
          <a:srcRect l="29167" t="39809" r="28392" b="25061"/>
          <a:stretch>
            <a:fillRect/>
          </a:stretch>
        </p:blipFill>
        <p:spPr bwMode="auto">
          <a:xfrm>
            <a:off x="873125" y="3565922"/>
            <a:ext cx="2619375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162550" y="1987947"/>
            <a:ext cx="35194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latin typeface="Symbol" pitchFamily="18" charset="2"/>
              </a:rPr>
              <a:t>x</a:t>
            </a:r>
            <a:r>
              <a:rPr lang="en-US" sz="1600"/>
              <a:t>~1%, </a:t>
            </a:r>
          </a:p>
          <a:p>
            <a:r>
              <a:rPr lang="en-US" sz="1600"/>
              <a:t>exclusive V</a:t>
            </a:r>
            <a:r>
              <a:rPr lang="en-US" sz="1600" baseline="-25000"/>
              <a:t>ub</a:t>
            </a:r>
            <a:r>
              <a:rPr lang="en-US" sz="1600"/>
              <a:t> ~ few %  </a:t>
            </a:r>
          </a:p>
          <a:p>
            <a:r>
              <a:rPr lang="en-US" sz="1600"/>
              <a:t>syst. error on </a:t>
            </a:r>
            <a:r>
              <a:rPr lang="en-US" sz="1600">
                <a:latin typeface="Symbol" pitchFamily="18" charset="2"/>
              </a:rPr>
              <a:t>g</a:t>
            </a:r>
            <a:r>
              <a:rPr lang="en-US" sz="1600"/>
              <a:t> from Dalitz Model &lt;1</a:t>
            </a:r>
            <a:r>
              <a:rPr lang="en-US" sz="1600" baseline="30000"/>
              <a:t>o</a:t>
            </a:r>
            <a:endParaRPr lang="fr-FR" sz="1600" baseline="300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090988" y="3118247"/>
            <a:ext cx="1800225" cy="336550"/>
          </a:xfrm>
          <a:prstGeom prst="rect">
            <a:avLst/>
          </a:prstGeom>
          <a:solidFill>
            <a:srgbClr val="F6A8C4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/>
              <a:t>D mixing 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211638" y="6532959"/>
            <a:ext cx="3635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CP Violation in mixing could now addressed</a:t>
            </a:r>
            <a:endParaRPr lang="fr-FR" sz="1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067175" y="3092847"/>
            <a:ext cx="4826000" cy="3789362"/>
          </a:xfrm>
          <a:prstGeom prst="rect">
            <a:avLst/>
          </a:prstGeom>
          <a:noFill/>
          <a:ln w="57150">
            <a:solidFill>
              <a:srgbClr val="F6A8C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250825" y="1845072"/>
            <a:ext cx="8569325" cy="1150937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284163" y="3213497"/>
            <a:ext cx="3384550" cy="3671887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00038" y="1845072"/>
            <a:ext cx="4002087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Strong dynamics and CKM measurements</a:t>
            </a:r>
            <a:endParaRPr lang="fr-FR" sz="1600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401886" y="764704"/>
            <a:ext cx="4837112" cy="374650"/>
          </a:xfrm>
          <a:prstGeom prst="rect">
            <a:avLst/>
          </a:prstGeom>
          <a:noFill/>
          <a:ln w="38100">
            <a:solidFill>
              <a:srgbClr val="FAA4EA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/>
              <a:t> Charm physics using the charm produced at </a:t>
            </a:r>
            <a:r>
              <a:rPr lang="en-GB" sz="1600">
                <a:latin typeface="Symbol" pitchFamily="18" charset="2"/>
              </a:rPr>
              <a:t>U</a:t>
            </a:r>
            <a:r>
              <a:rPr lang="en-GB" sz="1600"/>
              <a:t>(4S)</a:t>
            </a:r>
          </a:p>
        </p:txBody>
      </p:sp>
      <p:pic>
        <p:nvPicPr>
          <p:cNvPr id="19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8975" y="4945459"/>
            <a:ext cx="417671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4192588" y="3659584"/>
            <a:ext cx="175101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/>
              <a:t>Better studied using</a:t>
            </a:r>
          </a:p>
          <a:p>
            <a:pPr algn="ctr"/>
            <a:r>
              <a:rPr lang="en-US" sz="1400"/>
              <a:t>the high statistics </a:t>
            </a:r>
          </a:p>
          <a:p>
            <a:pPr algn="ctr"/>
            <a:r>
              <a:rPr lang="en-US" sz="1400"/>
              <a:t>collected at </a:t>
            </a:r>
            <a:r>
              <a:rPr lang="en-US" sz="1400">
                <a:latin typeface="Symbol" pitchFamily="18" charset="2"/>
              </a:rPr>
              <a:t>U</a:t>
            </a:r>
            <a:r>
              <a:rPr lang="en-US" sz="1400"/>
              <a:t>(4S)</a:t>
            </a:r>
            <a:endParaRPr lang="fr-FR" sz="1400"/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6877050" y="1868884"/>
            <a:ext cx="1881188" cy="33655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@threshold(4GeV)</a:t>
            </a:r>
            <a:endParaRPr lang="fr-FR" sz="1600"/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 rot="16200000">
            <a:off x="-457994" y="4912916"/>
            <a:ext cx="1881187" cy="3365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@threshold(4GeV)</a:t>
            </a:r>
            <a:endParaRPr lang="fr-FR" sz="1600"/>
          </a:p>
        </p:txBody>
      </p:sp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3140472"/>
            <a:ext cx="187166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ZoneTexte 23"/>
          <p:cNvSpPr txBox="1"/>
          <p:nvPr/>
        </p:nvSpPr>
        <p:spPr>
          <a:xfrm>
            <a:off x="995497" y="44624"/>
            <a:ext cx="6678431" cy="523220"/>
          </a:xfrm>
          <a:prstGeom prst="rect">
            <a:avLst/>
          </a:prstGeom>
          <a:solidFill>
            <a:srgbClr val="FFCCFF"/>
          </a:solidFill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SuperB</a:t>
            </a:r>
            <a:r>
              <a:rPr lang="en-US" sz="2800" dirty="0" smtClean="0"/>
              <a:t> could run as a </a:t>
            </a:r>
            <a:r>
              <a:rPr lang="en-US" sz="2800" u="sng" dirty="0" smtClean="0">
                <a:latin typeface="Symbol" pitchFamily="18" charset="2"/>
              </a:rPr>
              <a:t>t</a:t>
            </a:r>
            <a:r>
              <a:rPr lang="en-US" sz="2800" u="sng" dirty="0" smtClean="0"/>
              <a:t>-CHARM factory</a:t>
            </a:r>
            <a:endParaRPr lang="fr-FR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9388" y="1089025"/>
            <a:ext cx="3816350" cy="638175"/>
          </a:xfrm>
          <a:prstGeom prst="rect">
            <a:avLst/>
          </a:prstGeom>
          <a:solidFill>
            <a:srgbClr val="FFFF66"/>
          </a:solidFill>
          <a:ln w="57150">
            <a:solidFill>
              <a:schemeClr val="bg1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LFV analyses</a:t>
            </a:r>
            <a:r>
              <a:rPr lang="fr-FR" sz="1600"/>
              <a:t> :</a:t>
            </a:r>
          </a:p>
          <a:p>
            <a:pPr algn="ctr"/>
            <a:r>
              <a:rPr lang="fr-FR" sz="1600"/>
              <a:t>novel additional handle on backgrounds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 r="3857" b="24039"/>
          <a:stretch>
            <a:fillRect/>
          </a:stretch>
        </p:blipFill>
        <p:spPr bwMode="auto">
          <a:xfrm>
            <a:off x="73025" y="1800225"/>
            <a:ext cx="3562350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971550" y="4270375"/>
            <a:ext cx="576263" cy="1666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30438" y="5584825"/>
            <a:ext cx="4286250" cy="12287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33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/>
              <a:t>                       Polarisation is </a:t>
            </a:r>
          </a:p>
          <a:p>
            <a:r>
              <a:rPr lang="fr-FR"/>
              <a:t>-an important issue for LFV </a:t>
            </a:r>
          </a:p>
          <a:p>
            <a:r>
              <a:rPr lang="fr-FR"/>
              <a:t>-opens the possibility of measuring (g-2)</a:t>
            </a:r>
          </a:p>
          <a:p>
            <a:r>
              <a:rPr lang="en-US"/>
              <a:t>-electroweak physics (neutral current)</a:t>
            </a:r>
            <a:endParaRPr lang="fr-FR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932363" y="1052513"/>
            <a:ext cx="2959100" cy="434975"/>
          </a:xfrm>
          <a:prstGeom prst="rect">
            <a:avLst/>
          </a:prstGeom>
          <a:solidFill>
            <a:srgbClr val="FCFCA2"/>
          </a:solidFill>
          <a:ln w="38100">
            <a:solidFill>
              <a:schemeClr val="bg1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000">
                <a:latin typeface="Symbol" pitchFamily="18" charset="2"/>
              </a:rPr>
              <a:t>t</a:t>
            </a:r>
            <a:r>
              <a:rPr lang="fr-FR" sz="2000">
                <a:latin typeface="Times New Roman" pitchFamily="18" charset="0"/>
              </a:rPr>
              <a:t> anomalous moment </a:t>
            </a:r>
            <a:r>
              <a:rPr lang="fr-FR" sz="2000" b="1">
                <a:latin typeface="Times New Roman" pitchFamily="18" charset="0"/>
              </a:rPr>
              <a:t>(g-2)</a:t>
            </a:r>
          </a:p>
        </p:txBody>
      </p: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041775" y="3090863"/>
            <a:ext cx="2305050" cy="504825"/>
            <a:chOff x="2562" y="2976"/>
            <a:chExt cx="1407" cy="273"/>
          </a:xfrm>
        </p:grpSpPr>
        <p:pic>
          <p:nvPicPr>
            <p:cNvPr id="10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t="23929" r="83736" b="44675"/>
            <a:stretch>
              <a:fillRect/>
            </a:stretch>
          </p:blipFill>
          <p:spPr bwMode="auto">
            <a:xfrm>
              <a:off x="3424" y="3022"/>
              <a:ext cx="545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 l="74890" t="-6010" b="75000"/>
            <a:stretch>
              <a:fillRect/>
            </a:stretch>
          </p:blipFill>
          <p:spPr bwMode="auto">
            <a:xfrm>
              <a:off x="2562" y="2976"/>
              <a:ext cx="85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3" cstate="print"/>
          <a:srcRect l="16431" t="45714" r="21037" b="23697"/>
          <a:stretch>
            <a:fillRect/>
          </a:stretch>
        </p:blipFill>
        <p:spPr bwMode="auto">
          <a:xfrm>
            <a:off x="4498975" y="2638425"/>
            <a:ext cx="36004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6634163" y="337978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6453188" y="2968625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latin typeface="Times New Roman" pitchFamily="18" charset="0"/>
              </a:rPr>
              <a:t>NP effects</a:t>
            </a:r>
          </a:p>
        </p:txBody>
      </p:sp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3" cstate="print"/>
          <a:srcRect l="74890" t="-6010" r="17340" b="68774"/>
          <a:stretch>
            <a:fillRect/>
          </a:stretch>
        </p:blipFill>
        <p:spPr bwMode="auto">
          <a:xfrm>
            <a:off x="7686675" y="3086100"/>
            <a:ext cx="431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8099425" y="3184525"/>
            <a:ext cx="720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latin typeface="Times New Roman" pitchFamily="18" charset="0"/>
              </a:rPr>
              <a:t>~ 10</a:t>
            </a:r>
            <a:r>
              <a:rPr lang="fr-FR" baseline="30000">
                <a:latin typeface="Times New Roman" pitchFamily="18" charset="0"/>
              </a:rPr>
              <a:t>-6</a:t>
            </a:r>
          </a:p>
        </p:txBody>
      </p:sp>
      <p:pic>
        <p:nvPicPr>
          <p:cNvPr id="17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3646488"/>
            <a:ext cx="5113337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5" cstate="print"/>
          <a:srcRect l="57602" t="-30667"/>
          <a:stretch>
            <a:fillRect/>
          </a:stretch>
        </p:blipFill>
        <p:spPr bwMode="auto">
          <a:xfrm>
            <a:off x="4448175" y="5135563"/>
            <a:ext cx="386873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9"/>
          <p:cNvPicPr>
            <a:picLocks noChangeAspect="1" noChangeArrowheads="1"/>
          </p:cNvPicPr>
          <p:nvPr/>
        </p:nvPicPr>
        <p:blipFill>
          <a:blip r:embed="rId5" cstate="print"/>
          <a:srcRect l="13013" r="41615" b="9334"/>
          <a:stretch>
            <a:fillRect/>
          </a:stretch>
        </p:blipFill>
        <p:spPr bwMode="auto">
          <a:xfrm>
            <a:off x="4356100" y="4941888"/>
            <a:ext cx="4140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971600" y="260648"/>
            <a:ext cx="5740674" cy="461665"/>
          </a:xfrm>
          <a:prstGeom prst="rect">
            <a:avLst/>
          </a:prstGeom>
          <a:solidFill>
            <a:srgbClr val="FFCC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Times New Roman" pitchFamily="18" charset="0"/>
              </a:rPr>
              <a:t>The </a:t>
            </a:r>
            <a:r>
              <a:rPr lang="fr-FR" sz="2400" dirty="0" err="1" smtClean="0">
                <a:latin typeface="Times New Roman" pitchFamily="18" charset="0"/>
              </a:rPr>
              <a:t>nice</a:t>
            </a:r>
            <a:r>
              <a:rPr lang="fr-FR" sz="2400" dirty="0" smtClean="0">
                <a:latin typeface="Times New Roman" pitchFamily="18" charset="0"/>
              </a:rPr>
              <a:t> </a:t>
            </a:r>
            <a:r>
              <a:rPr lang="fr-FR" sz="2400" dirty="0" err="1" smtClean="0">
                <a:latin typeface="Times New Roman" pitchFamily="18" charset="0"/>
              </a:rPr>
              <a:t>feature</a:t>
            </a:r>
            <a:r>
              <a:rPr lang="fr-FR" sz="2400" dirty="0" smtClean="0">
                <a:latin typeface="Times New Roman" pitchFamily="18" charset="0"/>
              </a:rPr>
              <a:t> of </a:t>
            </a:r>
            <a:r>
              <a:rPr lang="fr-FR" sz="2400" dirty="0" err="1" smtClean="0">
                <a:latin typeface="Times New Roman" pitchFamily="18" charset="0"/>
              </a:rPr>
              <a:t>having</a:t>
            </a:r>
            <a:r>
              <a:rPr lang="fr-FR" sz="2400" dirty="0" smtClean="0">
                <a:latin typeface="Times New Roman" pitchFamily="18" charset="0"/>
              </a:rPr>
              <a:t> </a:t>
            </a:r>
            <a:r>
              <a:rPr lang="fr-FR" sz="2400" b="1" u="sng" dirty="0" err="1" smtClean="0">
                <a:latin typeface="Times New Roman" pitchFamily="18" charset="0"/>
              </a:rPr>
              <a:t>Polarized</a:t>
            </a:r>
            <a:r>
              <a:rPr lang="fr-FR" sz="2400" b="1" u="sng" dirty="0" smtClean="0">
                <a:latin typeface="Times New Roman" pitchFamily="18" charset="0"/>
              </a:rPr>
              <a:t> </a:t>
            </a:r>
            <a:r>
              <a:rPr lang="fr-FR" sz="2400" b="1" u="sng" dirty="0" err="1">
                <a:latin typeface="Times New Roman" pitchFamily="18" charset="0"/>
              </a:rPr>
              <a:t>beams</a:t>
            </a:r>
            <a:endParaRPr lang="fr-FR" sz="2400" b="1" u="sng" dirty="0">
              <a:latin typeface="Times New Roman" pitchFamily="18" charset="0"/>
            </a:endParaRP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7019925" y="188913"/>
            <a:ext cx="1825625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Times New Roman" pitchFamily="18" charset="0"/>
              </a:rPr>
              <a:t>Polarized beam is</a:t>
            </a:r>
          </a:p>
          <a:p>
            <a:pPr algn="ctr"/>
            <a:r>
              <a:rPr lang="fr-FR" b="1" i="1">
                <a:latin typeface="Times New Roman" pitchFamily="18" charset="0"/>
              </a:rPr>
              <a:t>(SuperB specific)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3779838" y="1577975"/>
            <a:ext cx="52959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Times New Roman" pitchFamily="18" charset="0"/>
              </a:rPr>
              <a:t>The anomalous tau momentum influence both </a:t>
            </a:r>
          </a:p>
          <a:p>
            <a:pPr algn="ctr"/>
            <a:r>
              <a:rPr lang="fr-FR">
                <a:latin typeface="Times New Roman" pitchFamily="18" charset="0"/>
              </a:rPr>
              <a:t>the </a:t>
            </a:r>
            <a:r>
              <a:rPr lang="fr-FR" b="1">
                <a:latin typeface="Times New Roman" pitchFamily="18" charset="0"/>
              </a:rPr>
              <a:t>angular distribution</a:t>
            </a:r>
            <a:r>
              <a:rPr lang="fr-FR">
                <a:latin typeface="Times New Roman" pitchFamily="18" charset="0"/>
              </a:rPr>
              <a:t> and the </a:t>
            </a:r>
            <a:r>
              <a:rPr lang="fr-FR" b="1">
                <a:latin typeface="Symbol" pitchFamily="18" charset="2"/>
              </a:rPr>
              <a:t>t</a:t>
            </a:r>
            <a:r>
              <a:rPr lang="fr-FR" b="1">
                <a:latin typeface="Times New Roman" pitchFamily="18" charset="0"/>
              </a:rPr>
              <a:t> polarization</a:t>
            </a:r>
            <a:r>
              <a:rPr lang="fr-FR">
                <a:latin typeface="Times New Roman" pitchFamily="18" charset="0"/>
              </a:rPr>
              <a:t>.</a:t>
            </a:r>
          </a:p>
          <a:p>
            <a:pPr algn="ctr"/>
            <a:r>
              <a:rPr lang="fr-FR">
                <a:latin typeface="Times New Roman" pitchFamily="18" charset="0"/>
              </a:rPr>
              <a:t>Measure the Re(F2) and Im(F2) of the (g-2) from factor</a:t>
            </a: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7740650" y="4532313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latin typeface="Times New Roman" pitchFamily="18" charset="0"/>
              </a:rPr>
              <a:t>&lt;</a:t>
            </a: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6228184" y="6525344"/>
            <a:ext cx="2664296" cy="0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" y="290513"/>
            <a:ext cx="8248650" cy="6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8" y="528638"/>
            <a:ext cx="8505825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/>
          <p:cNvSpPr txBox="1"/>
          <p:nvPr/>
        </p:nvSpPr>
        <p:spPr>
          <a:xfrm>
            <a:off x="1586091" y="671430"/>
            <a:ext cx="6120680" cy="523220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Comparison with </a:t>
            </a:r>
            <a:r>
              <a:rPr lang="en-US" sz="2800" dirty="0" err="1" smtClean="0"/>
              <a:t>LHCb</a:t>
            </a:r>
            <a:r>
              <a:rPr lang="en-US" sz="2800" dirty="0" smtClean="0"/>
              <a:t> and Upgrade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fld id="{407043C9-4336-4C3A-83EC-9E947D90CC42}" type="slidenum">
              <a:rPr lang="fr-FR"/>
              <a:pPr/>
              <a:t>33</a:t>
            </a:fld>
            <a:endParaRPr lang="fr-FR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50825" y="1997075"/>
            <a:ext cx="7777163" cy="396875"/>
          </a:xfrm>
          <a:prstGeom prst="rect">
            <a:avLst/>
          </a:prstGeom>
          <a:solidFill>
            <a:srgbClr val="FBC5A3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SuperB</a:t>
            </a:r>
            <a:r>
              <a:rPr lang="en-US" sz="2000">
                <a:latin typeface="Arial" pitchFamily="34" charset="0"/>
              </a:rPr>
              <a:t> can perform many measurements at &lt;1% level of precision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50825" y="2501900"/>
            <a:ext cx="8278813" cy="396875"/>
          </a:xfrm>
          <a:prstGeom prst="rect">
            <a:avLst/>
          </a:prstGeom>
          <a:solidFill>
            <a:srgbClr val="F2B6A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Precision on CKM parameters will be improved by more than a factor 10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77813" y="5246688"/>
            <a:ext cx="7621587" cy="396875"/>
          </a:xfrm>
          <a:prstGeom prst="rect">
            <a:avLst/>
          </a:prstGeom>
          <a:solidFill>
            <a:srgbClr val="E3C8BB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latin typeface="Arial" pitchFamily="34" charset="0"/>
              </a:rPr>
              <a:t>NP will be studied (measuring the couplings) if discovered at LHC 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77813" y="3005138"/>
            <a:ext cx="8686800" cy="701675"/>
          </a:xfrm>
          <a:prstGeom prst="rect">
            <a:avLst/>
          </a:prstGeom>
          <a:solidFill>
            <a:srgbClr val="E8BB18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… and do not forget… </a:t>
            </a:r>
            <a:r>
              <a:rPr lang="en-US" sz="2000" b="1" dirty="0" err="1">
                <a:latin typeface="Arial" pitchFamily="34" charset="0"/>
              </a:rPr>
              <a:t>SuperB</a:t>
            </a:r>
            <a:r>
              <a:rPr lang="en-US" sz="2000" dirty="0">
                <a:latin typeface="Arial" pitchFamily="34" charset="0"/>
              </a:rPr>
              <a:t> could also a </a:t>
            </a:r>
            <a:r>
              <a:rPr lang="en-US" sz="2000" b="1" dirty="0">
                <a:latin typeface="Arial" pitchFamily="34" charset="0"/>
              </a:rPr>
              <a:t>Super</a:t>
            </a:r>
            <a:r>
              <a:rPr lang="en-US" sz="2000" dirty="0">
                <a:latin typeface="Arial" pitchFamily="34" charset="0"/>
              </a:rPr>
              <a:t>-</a:t>
            </a:r>
            <a:r>
              <a:rPr lang="en-US" sz="2000" b="1" dirty="0">
                <a:latin typeface="Arial" pitchFamily="34" charset="0"/>
              </a:rPr>
              <a:t>Super</a:t>
            </a:r>
            <a:r>
              <a:rPr lang="en-US" sz="2000" dirty="0">
                <a:latin typeface="Arial" pitchFamily="34" charset="0"/>
              </a:rPr>
              <a:t> </a:t>
            </a:r>
            <a:r>
              <a:rPr lang="en-US" sz="2000" b="1" dirty="0">
                <a:latin typeface="Symbol" pitchFamily="18" charset="2"/>
              </a:rPr>
              <a:t>t</a:t>
            </a:r>
            <a:r>
              <a:rPr lang="en-US" sz="2000" b="1" dirty="0">
                <a:latin typeface="Arial" pitchFamily="34" charset="0"/>
              </a:rPr>
              <a:t>-charm factory</a:t>
            </a:r>
            <a:r>
              <a:rPr lang="en-US" sz="2000" dirty="0">
                <a:latin typeface="Arial" pitchFamily="34" charset="0"/>
              </a:rPr>
              <a:t>,</a:t>
            </a:r>
          </a:p>
          <a:p>
            <a:r>
              <a:rPr lang="en-US" sz="2000" dirty="0">
                <a:latin typeface="Arial" pitchFamily="34" charset="0"/>
              </a:rPr>
              <a:t>    If we </a:t>
            </a:r>
            <a:r>
              <a:rPr lang="en-US" sz="2000" i="1" u="sng" dirty="0">
                <a:latin typeface="Arial" pitchFamily="34" charset="0"/>
              </a:rPr>
              <a:t>run at threshold</a:t>
            </a:r>
            <a:r>
              <a:rPr lang="en-US" sz="2000" dirty="0">
                <a:latin typeface="Arial" pitchFamily="34" charset="0"/>
              </a:rPr>
              <a:t>.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50825" y="5741988"/>
            <a:ext cx="8075613" cy="711200"/>
          </a:xfrm>
          <a:prstGeom prst="rect">
            <a:avLst/>
          </a:prstGeom>
          <a:solidFill>
            <a:srgbClr val="F6A8C4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if NP is not (or “partially”) seen at TeV, SuperB is the way of exploring </a:t>
            </a:r>
          </a:p>
          <a:p>
            <a:r>
              <a:rPr lang="en-US" sz="2000">
                <a:latin typeface="Arial" pitchFamily="34" charset="0"/>
              </a:rPr>
              <a:t>NP scales of several TeV  (in some scenario several (&gt;10 )TeV..)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115616" y="4652963"/>
            <a:ext cx="6552727" cy="40011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err="1"/>
              <a:t>SuperB</a:t>
            </a:r>
            <a:r>
              <a:rPr lang="en-US" sz="2000" dirty="0"/>
              <a:t> Discovery Potential and Complementary to LHC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3419475" y="1484313"/>
            <a:ext cx="2736701" cy="40011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err="1"/>
              <a:t>Unprecented</a:t>
            </a:r>
            <a:r>
              <a:rPr lang="en-US" sz="2000" dirty="0"/>
              <a:t> precision</a:t>
            </a: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325438" y="3903663"/>
            <a:ext cx="7742237" cy="396875"/>
          </a:xfrm>
          <a:prstGeom prst="rect">
            <a:avLst/>
          </a:prstGeom>
          <a:solidFill>
            <a:srgbClr val="F4DD88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Unique opportunity of LFV measurements, better if </a:t>
            </a:r>
            <a:r>
              <a:rPr lang="en-US" sz="2000" i="1" u="sng">
                <a:latin typeface="Arial" pitchFamily="34" charset="0"/>
              </a:rPr>
              <a:t>beam polarized</a:t>
            </a:r>
            <a:r>
              <a:rPr lang="en-US" sz="2000">
                <a:latin typeface="Arial" pitchFamily="34" charset="0"/>
              </a:rPr>
              <a:t>.</a:t>
            </a:r>
          </a:p>
        </p:txBody>
      </p:sp>
      <p:sp>
        <p:nvSpPr>
          <p:cNvPr id="13" name="Rectangle 23"/>
          <p:cNvSpPr>
            <a:spLocks noChangeArrowheads="1"/>
          </p:cNvSpPr>
          <p:nvPr/>
        </p:nvSpPr>
        <p:spPr bwMode="auto">
          <a:xfrm>
            <a:off x="2484438" y="44450"/>
            <a:ext cx="48622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dirty="0"/>
              <a:t>L= 10</a:t>
            </a:r>
            <a:r>
              <a:rPr lang="en-GB" baseline="30000" dirty="0"/>
              <a:t>36</a:t>
            </a:r>
            <a:r>
              <a:rPr lang="en-GB" dirty="0"/>
              <a:t>cm</a:t>
            </a:r>
            <a:r>
              <a:rPr lang="en-GB" baseline="30000" dirty="0"/>
              <a:t>-2</a:t>
            </a:r>
            <a:r>
              <a:rPr lang="en-GB" dirty="0"/>
              <a:t> sec</a:t>
            </a:r>
            <a:r>
              <a:rPr lang="en-GB" baseline="30000" dirty="0"/>
              <a:t>-1    </a:t>
            </a:r>
            <a:r>
              <a:rPr lang="en-GB" dirty="0">
                <a:sym typeface="Wingdings" pitchFamily="2" charset="2"/>
              </a:rPr>
              <a:t> 15ab</a:t>
            </a:r>
            <a:r>
              <a:rPr lang="en-GB" baseline="30000" dirty="0">
                <a:sym typeface="Wingdings" pitchFamily="2" charset="2"/>
              </a:rPr>
              <a:t>-1</a:t>
            </a:r>
            <a:r>
              <a:rPr lang="en-GB" dirty="0">
                <a:sym typeface="Wingdings" pitchFamily="2" charset="2"/>
              </a:rPr>
              <a:t> per </a:t>
            </a:r>
            <a:r>
              <a:rPr lang="en-GB" dirty="0" smtClean="0">
                <a:sym typeface="Wingdings" pitchFamily="2" charset="2"/>
              </a:rPr>
              <a:t>year / regime</a:t>
            </a:r>
            <a:endParaRPr lang="fr-FR" dirty="0">
              <a:sym typeface="Wingdings" pitchFamily="2" charset="2"/>
            </a:endParaRPr>
          </a:p>
        </p:txBody>
      </p:sp>
      <p:sp>
        <p:nvSpPr>
          <p:cNvPr id="14" name="Text Box 24"/>
          <p:cNvSpPr txBox="1">
            <a:spLocks noChangeArrowheads="1"/>
          </p:cNvSpPr>
          <p:nvPr/>
        </p:nvSpPr>
        <p:spPr bwMode="auto">
          <a:xfrm>
            <a:off x="467544" y="452438"/>
            <a:ext cx="7704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000" b="1" dirty="0" err="1"/>
              <a:t>We</a:t>
            </a:r>
            <a:r>
              <a:rPr lang="fr-FR" sz="2000" b="1" dirty="0"/>
              <a:t> </a:t>
            </a:r>
            <a:r>
              <a:rPr lang="fr-FR" sz="2000" b="1" dirty="0" err="1"/>
              <a:t>need</a:t>
            </a:r>
            <a:r>
              <a:rPr lang="fr-FR" sz="2000" b="1" dirty="0"/>
              <a:t> </a:t>
            </a:r>
            <a:r>
              <a:rPr lang="fr-FR" sz="2000" b="1" dirty="0" err="1"/>
              <a:t>at</a:t>
            </a:r>
            <a:r>
              <a:rPr lang="fr-FR" sz="2000" b="1" dirty="0"/>
              <a:t> least 75 </a:t>
            </a:r>
            <a:r>
              <a:rPr lang="en-GB" sz="2000" b="1" dirty="0">
                <a:sym typeface="Wingdings" pitchFamily="2" charset="2"/>
              </a:rPr>
              <a:t>ab</a:t>
            </a:r>
            <a:r>
              <a:rPr lang="en-GB" sz="2000" b="1" baseline="30000" dirty="0">
                <a:sym typeface="Wingdings" pitchFamily="2" charset="2"/>
              </a:rPr>
              <a:t>-1</a:t>
            </a:r>
            <a:r>
              <a:rPr lang="en-GB" baseline="30000" dirty="0">
                <a:sym typeface="Wingdings" pitchFamily="2" charset="2"/>
              </a:rPr>
              <a:t>  </a:t>
            </a:r>
            <a:r>
              <a:rPr lang="en-GB" dirty="0">
                <a:sym typeface="Wingdings" pitchFamily="2" charset="2"/>
              </a:rPr>
              <a:t>        </a:t>
            </a:r>
            <a:r>
              <a:rPr lang="en-GB" sz="2000" b="1" dirty="0">
                <a:sym typeface="Wingdings" pitchFamily="2" charset="2"/>
              </a:rPr>
              <a:t>L= </a:t>
            </a:r>
            <a:r>
              <a:rPr lang="en-GB" sz="2000" b="1" dirty="0"/>
              <a:t>10</a:t>
            </a:r>
            <a:r>
              <a:rPr lang="en-GB" sz="2000" b="1" baseline="30000" dirty="0"/>
              <a:t>36</a:t>
            </a:r>
            <a:r>
              <a:rPr lang="en-GB" sz="2000" b="1" dirty="0"/>
              <a:t>cm</a:t>
            </a:r>
            <a:r>
              <a:rPr lang="en-GB" sz="2000" b="1" baseline="30000" dirty="0"/>
              <a:t>-2</a:t>
            </a:r>
            <a:r>
              <a:rPr lang="en-GB" sz="2000" b="1" dirty="0"/>
              <a:t> sec</a:t>
            </a:r>
            <a:r>
              <a:rPr lang="en-GB" sz="2000" b="1" baseline="30000" dirty="0"/>
              <a:t>-1 </a:t>
            </a:r>
            <a:r>
              <a:rPr lang="en-GB" sz="2000" b="1" dirty="0"/>
              <a:t> is the baseline option</a:t>
            </a:r>
            <a:r>
              <a:rPr lang="en-GB" dirty="0">
                <a:sym typeface="Wingdings" pitchFamily="2" charset="2"/>
              </a:rPr>
              <a:t> </a:t>
            </a:r>
            <a:endParaRPr lang="fr-FR" dirty="0">
              <a:sym typeface="Wingdings" pitchFamily="2" charset="2"/>
            </a:endParaRPr>
          </a:p>
        </p:txBody>
      </p:sp>
      <p:sp>
        <p:nvSpPr>
          <p:cNvPr id="15" name="Rectangle 25"/>
          <p:cNvSpPr>
            <a:spLocks noChangeArrowheads="1"/>
          </p:cNvSpPr>
          <p:nvPr/>
        </p:nvSpPr>
        <p:spPr bwMode="auto">
          <a:xfrm>
            <a:off x="0" y="44450"/>
            <a:ext cx="9144000" cy="93662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2771774" y="908050"/>
            <a:ext cx="4248497" cy="4572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sz="2400"/>
              <a:t>That’s is the factory we need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43000" contrast="-11000"/>
          </a:blip>
          <a:srcRect/>
          <a:stretch>
            <a:fillRect/>
          </a:stretch>
        </p:blipFill>
        <p:spPr bwMode="auto">
          <a:xfrm>
            <a:off x="0" y="1"/>
            <a:ext cx="910744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2700338" y="1557338"/>
            <a:ext cx="3241675" cy="1754326"/>
          </a:xfrm>
          <a:prstGeom prst="rect">
            <a:avLst/>
          </a:prstGeom>
          <a:solidFill>
            <a:schemeClr val="bg1"/>
          </a:solidFill>
          <a:ln w="762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5400" dirty="0">
                <a:latin typeface="Times New Roman" pitchFamily="18" charset="0"/>
              </a:rPr>
              <a:t>The </a:t>
            </a:r>
            <a:r>
              <a:rPr lang="en-US" sz="5400" dirty="0" smtClean="0">
                <a:latin typeface="Times New Roman" pitchFamily="18" charset="0"/>
              </a:rPr>
              <a:t>Detector</a:t>
            </a:r>
            <a:endParaRPr lang="en-US" sz="5400" dirty="0">
              <a:latin typeface="Times New Roman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547664" y="44624"/>
            <a:ext cx="6264696" cy="1631216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reuse part of Babar but largely improved</a:t>
            </a:r>
          </a:p>
          <a:p>
            <a:pPr algn="ctr"/>
            <a:endParaRPr lang="en-US" sz="2000" i="1" dirty="0" smtClean="0"/>
          </a:p>
          <a:p>
            <a:pPr algn="ctr"/>
            <a:r>
              <a:rPr lang="en-US" sz="2000" i="1" dirty="0" smtClean="0"/>
              <a:t>New and ambitious detector. Possibility </a:t>
            </a:r>
          </a:p>
          <a:p>
            <a:pPr algn="ctr"/>
            <a:r>
              <a:rPr lang="en-US" sz="2000" i="1" dirty="0" smtClean="0"/>
              <a:t>to conceive, construction</a:t>
            </a:r>
          </a:p>
          <a:p>
            <a:pPr algn="ctr"/>
            <a:r>
              <a:rPr lang="en-US" sz="2000" i="1" dirty="0" smtClean="0"/>
              <a:t>detector in a few year time</a:t>
            </a:r>
            <a:endParaRPr lang="fr-FR" sz="2000" dirty="0" smtClean="0"/>
          </a:p>
        </p:txBody>
      </p:sp>
      <p:sp>
        <p:nvSpPr>
          <p:cNvPr id="2" name="ZoneTexte 1"/>
          <p:cNvSpPr txBox="1"/>
          <p:nvPr/>
        </p:nvSpPr>
        <p:spPr>
          <a:xfrm>
            <a:off x="6588224" y="3789040"/>
            <a:ext cx="1881669" cy="369332"/>
          </a:xfrm>
          <a:prstGeom prst="rect">
            <a:avLst/>
          </a:prstGeom>
          <a:solidFill>
            <a:srgbClr val="66FF33">
              <a:alpha val="27000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’  for detector…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716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614055"/>
            <a:ext cx="8989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machine requires more symmetric beams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>
                <a:sym typeface="Wingdings" pitchFamily="2" charset="2"/>
              </a:rPr>
              <a:t>d</a:t>
            </a:r>
            <a:r>
              <a:rPr lang="en-US" dirty="0" smtClean="0"/>
              <a:t>etector become more symmetric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54079" y="1717911"/>
            <a:ext cx="8366393" cy="369332"/>
          </a:xfrm>
          <a:prstGeom prst="rect">
            <a:avLst/>
          </a:prstGeom>
          <a:solidFill>
            <a:srgbClr val="F0AEF2">
              <a:alpha val="29000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With reduced boost </a:t>
            </a:r>
            <a:r>
              <a:rPr lang="en-US" dirty="0" smtClean="0">
                <a:sym typeface="Wingdings" pitchFamily="2" charset="2"/>
              </a:rPr>
              <a:t> we need better vertex resolution to get good time resolution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99592" y="2204864"/>
            <a:ext cx="8023735" cy="369332"/>
          </a:xfrm>
          <a:prstGeom prst="rect">
            <a:avLst/>
          </a:prstGeom>
          <a:solidFill>
            <a:srgbClr val="F0AEF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NECESSARY </a:t>
            </a:r>
            <a:r>
              <a:rPr lang="en-US" dirty="0" smtClean="0"/>
              <a:t>for Time </a:t>
            </a:r>
            <a:r>
              <a:rPr lang="en-US" dirty="0" smtClean="0"/>
              <a:t>dependent CP analyses (measuring </a:t>
            </a:r>
            <a:r>
              <a:rPr lang="en-US" dirty="0" smtClean="0">
                <a:latin typeface="Symbol" pitchFamily="18" charset="2"/>
              </a:rPr>
              <a:t>b, g</a:t>
            </a:r>
            <a:r>
              <a:rPr lang="en-US" dirty="0" smtClean="0"/>
              <a:t>, Penguins…)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23528" y="3051367"/>
            <a:ext cx="4257897" cy="369332"/>
          </a:xfrm>
          <a:prstGeom prst="rect">
            <a:avLst/>
          </a:prstGeom>
          <a:solidFill>
            <a:srgbClr val="FFC000">
              <a:alpha val="4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Less boost  </a:t>
            </a:r>
            <a:r>
              <a:rPr lang="en-US" dirty="0" smtClean="0">
                <a:sym typeface="Wingdings" pitchFamily="2" charset="2"/>
              </a:rPr>
              <a:t> more symmetric detector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843808" y="4365104"/>
            <a:ext cx="276389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B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latin typeface="Symbol" pitchFamily="18" charset="2"/>
                <a:sym typeface="Wingdings" pitchFamily="2" charset="2"/>
              </a:rPr>
              <a:t>tn</a:t>
            </a:r>
            <a:r>
              <a:rPr lang="en-US" dirty="0" smtClean="0">
                <a:sym typeface="Wingdings" pitchFamily="2" charset="2"/>
              </a:rPr>
              <a:t>, b </a:t>
            </a:r>
            <a:r>
              <a:rPr lang="en-US" dirty="0" err="1" smtClean="0">
                <a:sym typeface="Wingdings" pitchFamily="2" charset="2"/>
              </a:rPr>
              <a:t>s</a:t>
            </a:r>
            <a:r>
              <a:rPr lang="en-US" dirty="0" err="1" smtClean="0">
                <a:latin typeface="Symbol" pitchFamily="18" charset="2"/>
                <a:sym typeface="Wingdings" pitchFamily="2" charset="2"/>
              </a:rPr>
              <a:t>g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Bk</a:t>
            </a:r>
            <a:r>
              <a:rPr lang="en-US" dirty="0" err="1" smtClean="0">
                <a:latin typeface="Symbol" pitchFamily="18" charset="2"/>
                <a:sym typeface="Wingdings" pitchFamily="2" charset="2"/>
              </a:rPr>
              <a:t>nn</a:t>
            </a:r>
            <a:r>
              <a:rPr lang="en-US" dirty="0" smtClean="0">
                <a:sym typeface="Wingdings" pitchFamily="2" charset="2"/>
              </a:rPr>
              <a:t>….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04603" y="3429000"/>
            <a:ext cx="7295587" cy="369332"/>
          </a:xfrm>
          <a:prstGeom prst="rect">
            <a:avLst/>
          </a:prstGeom>
          <a:solidFill>
            <a:srgbClr val="FFC000">
              <a:alpha val="4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+ improvement in </a:t>
            </a:r>
            <a:r>
              <a:rPr lang="en-US" dirty="0" err="1" smtClean="0"/>
              <a:t>hermeticity</a:t>
            </a:r>
            <a:r>
              <a:rPr lang="en-US" dirty="0" smtClean="0"/>
              <a:t> : PID,  lepton ID and </a:t>
            </a:r>
            <a:r>
              <a:rPr lang="en-US" dirty="0" err="1" smtClean="0"/>
              <a:t>hadronic</a:t>
            </a:r>
            <a:r>
              <a:rPr lang="en-US" dirty="0" smtClean="0"/>
              <a:t> neutral ID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979712" y="3975936"/>
            <a:ext cx="4467890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dirty="0">
                <a:sym typeface="Wingdings" pitchFamily="2" charset="2"/>
              </a:rPr>
              <a:t>BETTER for measuring branching fraction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644714" y="5553730"/>
            <a:ext cx="5814412" cy="369332"/>
          </a:xfrm>
          <a:prstGeom prst="rect">
            <a:avLst/>
          </a:prstGeom>
          <a:solidFill>
            <a:srgbClr val="FF0000">
              <a:alpha val="54000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Best possible detector for the </a:t>
            </a:r>
            <a:r>
              <a:rPr lang="en-US" dirty="0" err="1" smtClean="0"/>
              <a:t>SuperB</a:t>
            </a:r>
            <a:r>
              <a:rPr lang="en-US" dirty="0" smtClean="0"/>
              <a:t> Physics Program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087596" y="2677549"/>
            <a:ext cx="302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Improved vertex detector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480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-12700"/>
            <a:ext cx="8834437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964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908720"/>
            <a:ext cx="8207375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36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  <a:sym typeface="Wingdings" charset="2"/>
              </a:rPr>
              <a:t>Conclusions</a:t>
            </a:r>
            <a:endParaRPr lang="fr-FR" sz="3600" baseline="30000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5" name="Picture 6" descr="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048" y="2385172"/>
            <a:ext cx="2072631" cy="2195955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2380198" y="2287905"/>
            <a:ext cx="6725046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PHYSICS</a:t>
            </a:r>
            <a:r>
              <a:rPr lang="en-US" dirty="0" smtClean="0"/>
              <a:t>   A discovery machine with a program complementary </a:t>
            </a:r>
          </a:p>
          <a:p>
            <a:r>
              <a:rPr lang="en-US" dirty="0" smtClean="0"/>
              <a:t>                   to LHC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389113" y="2998693"/>
            <a:ext cx="671939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MACHINE</a:t>
            </a:r>
            <a:r>
              <a:rPr lang="en-US" dirty="0" smtClean="0"/>
              <a:t>  ambitious and innovative. </a:t>
            </a:r>
            <a:r>
              <a:rPr lang="en-US" dirty="0" smtClean="0"/>
              <a:t>A new challenge. Renew </a:t>
            </a:r>
            <a:r>
              <a:rPr lang="en-US" dirty="0" smtClean="0"/>
              <a:t>and keep </a:t>
            </a:r>
            <a:r>
              <a:rPr lang="en-US" dirty="0" smtClean="0"/>
              <a:t> expertise </a:t>
            </a:r>
            <a:r>
              <a:rPr lang="en-US" dirty="0" smtClean="0"/>
              <a:t>in lepton machine.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410886" y="3729806"/>
            <a:ext cx="6668894" cy="923330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DETECTOR</a:t>
            </a:r>
            <a:r>
              <a:rPr lang="en-US" dirty="0" smtClean="0"/>
              <a:t>  </a:t>
            </a:r>
            <a:r>
              <a:rPr lang="en-US" dirty="0" smtClean="0"/>
              <a:t>New generation particle physics detector. Unique opportunity to construct such a detector </a:t>
            </a:r>
            <a:r>
              <a:rPr lang="en-US" dirty="0" smtClean="0"/>
              <a:t>in few year time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en-US" dirty="0" smtClean="0"/>
              <a:t>new </a:t>
            </a:r>
            <a:r>
              <a:rPr lang="en-US" dirty="0" smtClean="0"/>
              <a:t>ideas and technologies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20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051720" y="1484784"/>
            <a:ext cx="463139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dirty="0" smtClean="0"/>
              <a:t>Backup </a:t>
            </a:r>
          </a:p>
          <a:p>
            <a:pPr algn="ctr"/>
            <a:r>
              <a:rPr lang="en-US" sz="9600" dirty="0" smtClean="0"/>
              <a:t>Material</a:t>
            </a:r>
            <a:endParaRPr lang="fr-FR" sz="9600" dirty="0"/>
          </a:p>
        </p:txBody>
      </p:sp>
    </p:spTree>
    <p:extLst>
      <p:ext uri="{BB962C8B-B14F-4D97-AF65-F5344CB8AC3E}">
        <p14:creationId xmlns:p14="http://schemas.microsoft.com/office/powerpoint/2010/main" val="129067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042988" y="188913"/>
            <a:ext cx="3887787" cy="504825"/>
          </a:xfrm>
          <a:prstGeom prst="rect">
            <a:avLst/>
          </a:prstGeom>
          <a:solidFill>
            <a:srgbClr val="FF0000">
              <a:alpha val="39999"/>
            </a:srgbClr>
          </a:solidFill>
          <a:ln w="5715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lIns="82945" tIns="41473" rIns="82945" bIns="41473">
            <a:spAutoFit/>
          </a:bodyPr>
          <a:lstStyle/>
          <a:p>
            <a:pPr algn="ctr" defTabSz="828675" eaLnBrk="0" hangingPunct="0"/>
            <a:r>
              <a:rPr lang="en-GB" sz="2400">
                <a:latin typeface="Times New Roman" pitchFamily="18" charset="0"/>
              </a:rPr>
              <a:t>Leptonic decay B </a:t>
            </a:r>
            <a:r>
              <a:rPr lang="en-GB" sz="2400">
                <a:latin typeface="Times New Roman" pitchFamily="18" charset="0"/>
                <a:sym typeface="Wingdings" pitchFamily="2" charset="2"/>
              </a:rPr>
              <a:t> l </a:t>
            </a:r>
            <a:r>
              <a:rPr lang="en-GB" sz="2400">
                <a:latin typeface="Symbol" pitchFamily="18" charset="2"/>
                <a:sym typeface="Wingdings" pitchFamily="2" charset="2"/>
              </a:rPr>
              <a:t>n</a:t>
            </a:r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836613"/>
            <a:ext cx="2376487" cy="142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4" cstate="print"/>
          <a:srcRect l="11699" t="12750" r="11757" b="67241"/>
          <a:stretch>
            <a:fillRect/>
          </a:stretch>
        </p:blipFill>
        <p:spPr bwMode="auto">
          <a:xfrm>
            <a:off x="684213" y="2276475"/>
            <a:ext cx="370840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484" name="Straight Connector 9"/>
          <p:cNvCxnSpPr>
            <a:cxnSpLocks noChangeShapeType="1"/>
          </p:cNvCxnSpPr>
          <p:nvPr/>
        </p:nvCxnSpPr>
        <p:spPr bwMode="auto">
          <a:xfrm>
            <a:off x="795338" y="4130675"/>
            <a:ext cx="2235200" cy="158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</p:cxnSp>
      <p:sp>
        <p:nvSpPr>
          <p:cNvPr id="19485" name="TextBox 10"/>
          <p:cNvSpPr txBox="1">
            <a:spLocks noChangeArrowheads="1"/>
          </p:cNvSpPr>
          <p:nvPr/>
        </p:nvSpPr>
        <p:spPr bwMode="auto">
          <a:xfrm>
            <a:off x="841375" y="4065588"/>
            <a:ext cx="1138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sz="1400">
                <a:solidFill>
                  <a:srgbClr val="0000FF"/>
                </a:solidFill>
                <a:ea typeface="MS PGothic" pitchFamily="34" charset="-128"/>
              </a:rPr>
              <a:t>SuperB</a:t>
            </a:r>
          </a:p>
        </p:txBody>
      </p:sp>
      <p:pic>
        <p:nvPicPr>
          <p:cNvPr id="194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3429000"/>
            <a:ext cx="779938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9" name="Rectangle 5"/>
          <p:cNvSpPr>
            <a:spLocks noChangeArrowheads="1"/>
          </p:cNvSpPr>
          <p:nvPr/>
        </p:nvSpPr>
        <p:spPr bwMode="auto">
          <a:xfrm>
            <a:off x="917575" y="6432550"/>
            <a:ext cx="3103563" cy="523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>
              <a:ea typeface="MS PGothic" pitchFamily="34" charset="-128"/>
            </a:endParaRPr>
          </a:p>
        </p:txBody>
      </p:sp>
      <p:sp>
        <p:nvSpPr>
          <p:cNvPr id="19490" name="Text Box 6"/>
          <p:cNvSpPr txBox="1">
            <a:spLocks noChangeArrowheads="1"/>
          </p:cNvSpPr>
          <p:nvPr/>
        </p:nvSpPr>
        <p:spPr bwMode="auto">
          <a:xfrm>
            <a:off x="1035050" y="3546475"/>
            <a:ext cx="103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b="1">
                <a:ea typeface="MS PGothic" pitchFamily="34" charset="-128"/>
              </a:rPr>
              <a:t>2HDM-II</a:t>
            </a:r>
            <a:endParaRPr lang="en-US" b="1">
              <a:ea typeface="MS PGothic" pitchFamily="34" charset="-128"/>
            </a:endParaRPr>
          </a:p>
        </p:txBody>
      </p:sp>
      <p:sp>
        <p:nvSpPr>
          <p:cNvPr id="19491" name="Text Box 7"/>
          <p:cNvSpPr txBox="1">
            <a:spLocks noChangeArrowheads="1"/>
          </p:cNvSpPr>
          <p:nvPr/>
        </p:nvSpPr>
        <p:spPr bwMode="auto">
          <a:xfrm>
            <a:off x="5121275" y="35306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b="1">
                <a:ea typeface="MS PGothic" pitchFamily="34" charset="-128"/>
              </a:rPr>
              <a:t>MSSM</a:t>
            </a:r>
            <a:endParaRPr lang="en-US" b="1">
              <a:ea typeface="MS PGothic" pitchFamily="34" charset="-128"/>
            </a:endParaRPr>
          </a:p>
        </p:txBody>
      </p:sp>
      <p:sp>
        <p:nvSpPr>
          <p:cNvPr id="19492" name="Rectangle 8"/>
          <p:cNvSpPr>
            <a:spLocks noChangeArrowheads="1"/>
          </p:cNvSpPr>
          <p:nvPr/>
        </p:nvSpPr>
        <p:spPr bwMode="auto">
          <a:xfrm>
            <a:off x="1090613" y="3983038"/>
            <a:ext cx="147637" cy="1270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>
              <a:ea typeface="MS PGothic" pitchFamily="34" charset="-128"/>
            </a:endParaRPr>
          </a:p>
        </p:txBody>
      </p:sp>
      <p:sp>
        <p:nvSpPr>
          <p:cNvPr id="19493" name="Rectangle 9"/>
          <p:cNvSpPr>
            <a:spLocks noChangeArrowheads="1"/>
          </p:cNvSpPr>
          <p:nvPr/>
        </p:nvSpPr>
        <p:spPr bwMode="auto">
          <a:xfrm>
            <a:off x="1100138" y="4167188"/>
            <a:ext cx="147637" cy="127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>
              <a:ea typeface="MS PGothic" pitchFamily="34" charset="-128"/>
            </a:endParaRPr>
          </a:p>
        </p:txBody>
      </p:sp>
      <p:sp>
        <p:nvSpPr>
          <p:cNvPr id="19494" name="Rectangle 10"/>
          <p:cNvSpPr>
            <a:spLocks noChangeArrowheads="1"/>
          </p:cNvSpPr>
          <p:nvPr/>
        </p:nvSpPr>
        <p:spPr bwMode="auto">
          <a:xfrm>
            <a:off x="1098550" y="4338638"/>
            <a:ext cx="146050" cy="1285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>
              <a:ea typeface="MS PGothic" pitchFamily="34" charset="-128"/>
            </a:endParaRPr>
          </a:p>
        </p:txBody>
      </p:sp>
      <p:sp>
        <p:nvSpPr>
          <p:cNvPr id="19495" name="Text Box 11"/>
          <p:cNvSpPr txBox="1">
            <a:spLocks noChangeArrowheads="1"/>
          </p:cNvSpPr>
          <p:nvPr/>
        </p:nvSpPr>
        <p:spPr bwMode="auto">
          <a:xfrm>
            <a:off x="1246188" y="3908425"/>
            <a:ext cx="15192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400" b="1">
                <a:ea typeface="MS PGothic" pitchFamily="34" charset="-128"/>
              </a:rPr>
              <a:t>75ab</a:t>
            </a:r>
            <a:r>
              <a:rPr lang="en-GB" sz="1400" b="1" baseline="30000">
                <a:ea typeface="MS PGothic" pitchFamily="34" charset="-128"/>
              </a:rPr>
              <a:t>-1</a:t>
            </a:r>
          </a:p>
          <a:p>
            <a:pPr eaLnBrk="0" hangingPunct="0"/>
            <a:r>
              <a:rPr lang="en-GB" sz="1400" b="1">
                <a:ea typeface="MS PGothic" pitchFamily="34" charset="-128"/>
              </a:rPr>
              <a:t>2ab</a:t>
            </a:r>
            <a:r>
              <a:rPr lang="en-GB" sz="1400" b="1" baseline="30000">
                <a:ea typeface="MS PGothic" pitchFamily="34" charset="-128"/>
              </a:rPr>
              <a:t>-1</a:t>
            </a:r>
          </a:p>
          <a:p>
            <a:pPr eaLnBrk="0" hangingPunct="0"/>
            <a:r>
              <a:rPr lang="en-GB" sz="1400" b="1">
                <a:ea typeface="MS PGothic" pitchFamily="34" charset="-128"/>
              </a:rPr>
              <a:t>LEP </a:t>
            </a:r>
            <a:r>
              <a:rPr lang="en-GB" sz="1200" b="1">
                <a:ea typeface="MS PGothic" pitchFamily="34" charset="-128"/>
              </a:rPr>
              <a:t>m</a:t>
            </a:r>
            <a:r>
              <a:rPr lang="en-GB" sz="1200" b="1" baseline="-25000">
                <a:ea typeface="MS PGothic" pitchFamily="34" charset="-128"/>
              </a:rPr>
              <a:t>H</a:t>
            </a:r>
            <a:r>
              <a:rPr lang="en-GB" sz="1200" b="1">
                <a:ea typeface="MS PGothic" pitchFamily="34" charset="-128"/>
              </a:rPr>
              <a:t>&gt;79.3 GeV</a:t>
            </a:r>
            <a:endParaRPr lang="en-US" sz="1200" b="1">
              <a:ea typeface="MS PGothic" pitchFamily="34" charset="-128"/>
            </a:endParaRPr>
          </a:p>
        </p:txBody>
      </p:sp>
      <p:sp>
        <p:nvSpPr>
          <p:cNvPr id="19496" name="Text Box 14"/>
          <p:cNvSpPr txBox="1">
            <a:spLocks noChangeArrowheads="1"/>
          </p:cNvSpPr>
          <p:nvPr/>
        </p:nvSpPr>
        <p:spPr bwMode="auto">
          <a:xfrm>
            <a:off x="5283200" y="38147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GB">
              <a:ea typeface="MS PGothic" pitchFamily="34" charset="-128"/>
              <a:sym typeface="Symbol" pitchFamily="18" charset="2"/>
            </a:endParaRPr>
          </a:p>
        </p:txBody>
      </p:sp>
      <p:sp>
        <p:nvSpPr>
          <p:cNvPr id="19497" name="Rectangle 15"/>
          <p:cNvSpPr>
            <a:spLocks noChangeArrowheads="1"/>
          </p:cNvSpPr>
          <p:nvPr/>
        </p:nvSpPr>
        <p:spPr bwMode="auto">
          <a:xfrm>
            <a:off x="5059363" y="6429375"/>
            <a:ext cx="3103562" cy="523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>
              <a:ea typeface="MS PGothic" pitchFamily="34" charset="-128"/>
            </a:endParaRPr>
          </a:p>
        </p:txBody>
      </p:sp>
      <p:sp>
        <p:nvSpPr>
          <p:cNvPr id="19498" name="Text Box 16"/>
          <p:cNvSpPr txBox="1">
            <a:spLocks noChangeArrowheads="1"/>
          </p:cNvSpPr>
          <p:nvPr/>
        </p:nvSpPr>
        <p:spPr bwMode="auto">
          <a:xfrm rot="-2451408">
            <a:off x="2411413" y="4868863"/>
            <a:ext cx="1717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600">
                <a:ea typeface="MS PGothic" pitchFamily="34" charset="-128"/>
              </a:rPr>
              <a:t>SuperB excludes</a:t>
            </a:r>
            <a:endParaRPr lang="en-US" sz="1600">
              <a:ea typeface="MS PGothic" pitchFamily="34" charset="-128"/>
            </a:endParaRPr>
          </a:p>
        </p:txBody>
      </p:sp>
      <p:sp>
        <p:nvSpPr>
          <p:cNvPr id="19499" name="Text Box 17"/>
          <p:cNvSpPr txBox="1">
            <a:spLocks noChangeArrowheads="1"/>
          </p:cNvSpPr>
          <p:nvPr/>
        </p:nvSpPr>
        <p:spPr bwMode="auto">
          <a:xfrm rot="-2451408">
            <a:off x="6588125" y="4797425"/>
            <a:ext cx="1716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600">
                <a:ea typeface="MS PGothic" pitchFamily="34" charset="-128"/>
              </a:rPr>
              <a:t>SuperB excludes</a:t>
            </a:r>
            <a:endParaRPr lang="en-US" sz="1600">
              <a:ea typeface="MS PGothic" pitchFamily="34" charset="-128"/>
            </a:endParaRPr>
          </a:p>
        </p:txBody>
      </p:sp>
      <p:sp>
        <p:nvSpPr>
          <p:cNvPr id="19500" name="Text Box 18"/>
          <p:cNvSpPr txBox="1">
            <a:spLocks noChangeArrowheads="1"/>
          </p:cNvSpPr>
          <p:nvPr/>
        </p:nvSpPr>
        <p:spPr bwMode="auto">
          <a:xfrm rot="-1022044">
            <a:off x="2809875" y="5861050"/>
            <a:ext cx="1690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400">
                <a:ea typeface="MS PGothic" pitchFamily="34" charset="-128"/>
              </a:rPr>
              <a:t>B-factories exclude</a:t>
            </a:r>
            <a:endParaRPr lang="en-US" sz="1400">
              <a:ea typeface="MS PGothic" pitchFamily="34" charset="-128"/>
            </a:endParaRPr>
          </a:p>
        </p:txBody>
      </p:sp>
      <p:sp>
        <p:nvSpPr>
          <p:cNvPr id="19501" name="Text Box 19"/>
          <p:cNvSpPr txBox="1">
            <a:spLocks noChangeArrowheads="1"/>
          </p:cNvSpPr>
          <p:nvPr/>
        </p:nvSpPr>
        <p:spPr bwMode="auto">
          <a:xfrm rot="-1022044">
            <a:off x="7019925" y="5805488"/>
            <a:ext cx="15970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400">
                <a:ea typeface="MS PGothic" pitchFamily="34" charset="-128"/>
              </a:rPr>
              <a:t>B-factories</a:t>
            </a:r>
            <a:r>
              <a:rPr lang="en-GB" sz="1200">
                <a:ea typeface="MS PGothic" pitchFamily="34" charset="-128"/>
              </a:rPr>
              <a:t> exclude</a:t>
            </a:r>
            <a:endParaRPr lang="en-US" sz="1200">
              <a:ea typeface="MS PGothic" pitchFamily="34" charset="-128"/>
            </a:endParaRPr>
          </a:p>
        </p:txBody>
      </p:sp>
      <p:graphicFrame>
        <p:nvGraphicFramePr>
          <p:cNvPr id="19502" name="Object 46"/>
          <p:cNvGraphicFramePr>
            <a:graphicFrameLocks noChangeAspect="1"/>
          </p:cNvGraphicFramePr>
          <p:nvPr/>
        </p:nvGraphicFramePr>
        <p:xfrm>
          <a:off x="2339975" y="3432175"/>
          <a:ext cx="15446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8" name="Equation" r:id="rId6" imgW="1346040" imgH="507960" progId="">
                  <p:embed/>
                </p:oleObj>
              </mc:Choice>
              <mc:Fallback>
                <p:oleObj name="Equation" r:id="rId6" imgW="1346040" imgH="507960" progId="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432175"/>
                        <a:ext cx="1544638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03" name="Object 47"/>
          <p:cNvGraphicFramePr>
            <a:graphicFrameLocks noChangeAspect="1"/>
          </p:cNvGraphicFramePr>
          <p:nvPr/>
        </p:nvGraphicFramePr>
        <p:xfrm>
          <a:off x="6264275" y="3433763"/>
          <a:ext cx="175736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9" name="Equation" r:id="rId8" imgW="1650960" imgH="736560" progId="">
                  <p:embed/>
                </p:oleObj>
              </mc:Choice>
              <mc:Fallback>
                <p:oleObj name="Equation" r:id="rId8" imgW="1650960" imgH="736560" progId="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4275" y="3433763"/>
                        <a:ext cx="1757363" cy="782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04" name="Freeform 28"/>
          <p:cNvSpPr>
            <a:spLocks noChangeArrowheads="1"/>
          </p:cNvSpPr>
          <p:nvPr/>
        </p:nvSpPr>
        <p:spPr bwMode="auto">
          <a:xfrm>
            <a:off x="977900" y="5719763"/>
            <a:ext cx="2660650" cy="590550"/>
          </a:xfrm>
          <a:custGeom>
            <a:avLst/>
            <a:gdLst>
              <a:gd name="T0" fmla="*/ 0 w 3092450"/>
              <a:gd name="T1" fmla="*/ 4071 h 795867"/>
              <a:gd name="T2" fmla="*/ 52132 w 3092450"/>
              <a:gd name="T3" fmla="*/ 4319 h 795867"/>
              <a:gd name="T4" fmla="*/ 221113 w 3092450"/>
              <a:gd name="T5" fmla="*/ 3363 h 795867"/>
              <a:gd name="T6" fmla="*/ 437732 w 3092450"/>
              <a:gd name="T7" fmla="*/ 0 h 795867"/>
              <a:gd name="T8" fmla="*/ 0 60000 65536"/>
              <a:gd name="T9" fmla="*/ 0 60000 65536"/>
              <a:gd name="T10" fmla="*/ 0 60000 65536"/>
              <a:gd name="T11" fmla="*/ 0 60000 65536"/>
              <a:gd name="T12" fmla="*/ 0 w 3092450"/>
              <a:gd name="T13" fmla="*/ 0 h 795867"/>
              <a:gd name="T14" fmla="*/ 3092450 w 3092450"/>
              <a:gd name="T15" fmla="*/ 795867 h 7958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92450" h="795867">
                <a:moveTo>
                  <a:pt x="0" y="730250"/>
                </a:moveTo>
                <a:cubicBezTo>
                  <a:pt x="53975" y="763058"/>
                  <a:pt x="107950" y="795867"/>
                  <a:pt x="368300" y="774700"/>
                </a:cubicBezTo>
                <a:cubicBezTo>
                  <a:pt x="628650" y="753533"/>
                  <a:pt x="1108075" y="732367"/>
                  <a:pt x="1562100" y="603250"/>
                </a:cubicBezTo>
                <a:cubicBezTo>
                  <a:pt x="2016125" y="474133"/>
                  <a:pt x="2837392" y="99483"/>
                  <a:pt x="3092450" y="0"/>
                </a:cubicBezTo>
              </a:path>
            </a:pathLst>
          </a:custGeom>
          <a:noFill/>
          <a:ln w="762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>
              <a:ea typeface="MS PGothic" pitchFamily="34" charset="-128"/>
            </a:endParaRPr>
          </a:p>
        </p:txBody>
      </p:sp>
      <p:cxnSp>
        <p:nvCxnSpPr>
          <p:cNvPr id="19505" name="Straight Connector 31"/>
          <p:cNvCxnSpPr>
            <a:cxnSpLocks noChangeShapeType="1"/>
          </p:cNvCxnSpPr>
          <p:nvPr/>
        </p:nvCxnSpPr>
        <p:spPr bwMode="auto">
          <a:xfrm>
            <a:off x="1179513" y="4676775"/>
            <a:ext cx="168275" cy="1588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</p:cxnSp>
      <p:sp>
        <p:nvSpPr>
          <p:cNvPr id="19506" name="TextBox 32"/>
          <p:cNvSpPr txBox="1">
            <a:spLocks noChangeArrowheads="1"/>
          </p:cNvSpPr>
          <p:nvPr/>
        </p:nvSpPr>
        <p:spPr bwMode="auto">
          <a:xfrm>
            <a:off x="1314450" y="4508500"/>
            <a:ext cx="1319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400" b="1">
                <a:ea typeface="MS PGothic" pitchFamily="34" charset="-128"/>
              </a:rPr>
              <a:t>ATLAS 30fb</a:t>
            </a:r>
            <a:r>
              <a:rPr lang="en-GB" sz="1400" b="1" baseline="30000">
                <a:ea typeface="MS PGothic" pitchFamily="34" charset="-128"/>
              </a:rPr>
              <a:t>−1</a:t>
            </a:r>
          </a:p>
        </p:txBody>
      </p:sp>
      <p:sp>
        <p:nvSpPr>
          <p:cNvPr id="19507" name="TextBox 33"/>
          <p:cNvSpPr txBox="1">
            <a:spLocks noChangeArrowheads="1"/>
          </p:cNvSpPr>
          <p:nvPr/>
        </p:nvSpPr>
        <p:spPr bwMode="auto">
          <a:xfrm>
            <a:off x="1619250" y="5876925"/>
            <a:ext cx="1039813" cy="260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100">
                <a:ea typeface="MS PGothic" pitchFamily="34" charset="-128"/>
              </a:rPr>
              <a:t>ATLAS 30fb</a:t>
            </a:r>
            <a:r>
              <a:rPr lang="en-GB" sz="1100" baseline="30000">
                <a:ea typeface="MS PGothic" pitchFamily="34" charset="-128"/>
              </a:rPr>
              <a:t>−1</a:t>
            </a:r>
          </a:p>
        </p:txBody>
      </p:sp>
      <p:sp>
        <p:nvSpPr>
          <p:cNvPr id="19508" name="Freeform 49"/>
          <p:cNvSpPr>
            <a:spLocks noChangeArrowheads="1"/>
          </p:cNvSpPr>
          <p:nvPr/>
        </p:nvSpPr>
        <p:spPr bwMode="auto">
          <a:xfrm>
            <a:off x="5132388" y="5753100"/>
            <a:ext cx="1930400" cy="527050"/>
          </a:xfrm>
          <a:custGeom>
            <a:avLst/>
            <a:gdLst>
              <a:gd name="T0" fmla="*/ 0 w 1930400"/>
              <a:gd name="T1" fmla="*/ 497693 h 526344"/>
              <a:gd name="T2" fmla="*/ 355600 w 1930400"/>
              <a:gd name="T3" fmla="*/ 514855 h 526344"/>
              <a:gd name="T4" fmla="*/ 762000 w 1930400"/>
              <a:gd name="T5" fmla="*/ 386141 h 526344"/>
              <a:gd name="T6" fmla="*/ 1151466 w 1930400"/>
              <a:gd name="T7" fmla="*/ 223103 h 526344"/>
              <a:gd name="T8" fmla="*/ 1532466 w 1930400"/>
              <a:gd name="T9" fmla="*/ 85809 h 526344"/>
              <a:gd name="T10" fmla="*/ 1930400 w 1930400"/>
              <a:gd name="T11" fmla="*/ 0 h 5263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30400"/>
              <a:gd name="T19" fmla="*/ 0 h 526344"/>
              <a:gd name="T20" fmla="*/ 1930400 w 1930400"/>
              <a:gd name="T21" fmla="*/ 526344 h 5263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30400" h="526344">
                <a:moveTo>
                  <a:pt x="0" y="491066"/>
                </a:moveTo>
                <a:cubicBezTo>
                  <a:pt x="114300" y="508705"/>
                  <a:pt x="228600" y="526344"/>
                  <a:pt x="355600" y="508000"/>
                </a:cubicBezTo>
                <a:cubicBezTo>
                  <a:pt x="482600" y="489656"/>
                  <a:pt x="629356" y="428978"/>
                  <a:pt x="762000" y="381000"/>
                </a:cubicBezTo>
                <a:cubicBezTo>
                  <a:pt x="894644" y="333022"/>
                  <a:pt x="1023055" y="269522"/>
                  <a:pt x="1151466" y="220133"/>
                </a:cubicBezTo>
                <a:cubicBezTo>
                  <a:pt x="1279877" y="170744"/>
                  <a:pt x="1402644" y="121355"/>
                  <a:pt x="1532466" y="84666"/>
                </a:cubicBezTo>
                <a:cubicBezTo>
                  <a:pt x="1662288" y="47977"/>
                  <a:pt x="1930400" y="0"/>
                  <a:pt x="1930400" y="0"/>
                </a:cubicBezTo>
              </a:path>
            </a:pathLst>
          </a:custGeom>
          <a:noFill/>
          <a:ln w="76200">
            <a:solidFill>
              <a:schemeClr val="bg1"/>
            </a:solidFill>
            <a:prstDash val="sysDash"/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>
              <a:ea typeface="MS PGothic" pitchFamily="34" charset="-128"/>
            </a:endParaRPr>
          </a:p>
        </p:txBody>
      </p:sp>
      <p:sp>
        <p:nvSpPr>
          <p:cNvPr id="19509" name="TextBox 33"/>
          <p:cNvSpPr txBox="1">
            <a:spLocks noChangeArrowheads="1"/>
          </p:cNvSpPr>
          <p:nvPr/>
        </p:nvSpPr>
        <p:spPr bwMode="auto">
          <a:xfrm>
            <a:off x="5651500" y="6021388"/>
            <a:ext cx="1039813" cy="260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100">
                <a:ea typeface="MS PGothic" pitchFamily="34" charset="-128"/>
              </a:rPr>
              <a:t>ATLAS 30fb</a:t>
            </a:r>
            <a:r>
              <a:rPr lang="en-GB" sz="1100" baseline="30000">
                <a:ea typeface="MS PGothic" pitchFamily="34" charset="-128"/>
              </a:rPr>
              <a:t>−1</a:t>
            </a:r>
          </a:p>
        </p:txBody>
      </p:sp>
      <p:sp>
        <p:nvSpPr>
          <p:cNvPr id="19510" name="Oval 54"/>
          <p:cNvSpPr>
            <a:spLocks noChangeArrowheads="1"/>
          </p:cNvSpPr>
          <p:nvPr/>
        </p:nvSpPr>
        <p:spPr bwMode="auto">
          <a:xfrm>
            <a:off x="0" y="0"/>
            <a:ext cx="914400" cy="914400"/>
          </a:xfrm>
          <a:prstGeom prst="ellipse">
            <a:avLst/>
          </a:prstGeom>
          <a:solidFill>
            <a:srgbClr val="FF66FF">
              <a:alpha val="3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000"/>
              <a:t>2</a:t>
            </a:r>
          </a:p>
        </p:txBody>
      </p:sp>
      <p:grpSp>
        <p:nvGrpSpPr>
          <p:cNvPr id="19511" name="Group 55"/>
          <p:cNvGrpSpPr>
            <a:grpSpLocks/>
          </p:cNvGrpSpPr>
          <p:nvPr/>
        </p:nvGrpSpPr>
        <p:grpSpPr bwMode="auto">
          <a:xfrm>
            <a:off x="4356100" y="906463"/>
            <a:ext cx="4537075" cy="1152525"/>
            <a:chOff x="2200" y="1154"/>
            <a:chExt cx="2676" cy="643"/>
          </a:xfrm>
        </p:grpSpPr>
        <p:pic>
          <p:nvPicPr>
            <p:cNvPr id="19512" name="Picture 56"/>
            <p:cNvPicPr>
              <a:picLocks noChangeAspect="1" noChangeArrowheads="1"/>
            </p:cNvPicPr>
            <p:nvPr/>
          </p:nvPicPr>
          <p:blipFill>
            <a:blip r:embed="rId10" cstate="print"/>
            <a:srcRect l="23141" t="34277" r="26166" b="63104"/>
            <a:stretch>
              <a:fillRect/>
            </a:stretch>
          </p:blipFill>
          <p:spPr bwMode="auto">
            <a:xfrm>
              <a:off x="2200" y="1154"/>
              <a:ext cx="2676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513" name="Picture 57"/>
            <p:cNvPicPr>
              <a:picLocks noChangeAspect="1" noChangeArrowheads="1"/>
            </p:cNvPicPr>
            <p:nvPr/>
          </p:nvPicPr>
          <p:blipFill>
            <a:blip r:embed="rId10" cstate="print"/>
            <a:srcRect l="23141" t="47324" r="26166" b="46449"/>
            <a:stretch>
              <a:fillRect/>
            </a:stretch>
          </p:blipFill>
          <p:spPr bwMode="auto">
            <a:xfrm>
              <a:off x="2245" y="1344"/>
              <a:ext cx="2625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9515" name="Rectangle 59"/>
          <p:cNvSpPr>
            <a:spLocks noChangeArrowheads="1"/>
          </p:cNvSpPr>
          <p:nvPr/>
        </p:nvSpPr>
        <p:spPr bwMode="auto">
          <a:xfrm>
            <a:off x="4284663" y="836613"/>
            <a:ext cx="4859337" cy="1295400"/>
          </a:xfrm>
          <a:prstGeom prst="rect">
            <a:avLst/>
          </a:prstGeom>
          <a:noFill/>
          <a:ln w="57150">
            <a:solidFill>
              <a:srgbClr val="66FF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9516" name="Rectangle 60"/>
          <p:cNvSpPr>
            <a:spLocks noChangeArrowheads="1"/>
          </p:cNvSpPr>
          <p:nvPr/>
        </p:nvSpPr>
        <p:spPr bwMode="auto">
          <a:xfrm>
            <a:off x="7669213" y="971550"/>
            <a:ext cx="1296987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9517" name="Text Box 61"/>
          <p:cNvSpPr txBox="1">
            <a:spLocks noChangeArrowheads="1"/>
          </p:cNvSpPr>
          <p:nvPr/>
        </p:nvSpPr>
        <p:spPr bwMode="auto">
          <a:xfrm>
            <a:off x="7958138" y="930275"/>
            <a:ext cx="7254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/>
              <a:t>SuperB</a:t>
            </a:r>
            <a:endParaRPr lang="fr-FR" sz="1200" b="1"/>
          </a:p>
        </p:txBody>
      </p:sp>
      <p:sp>
        <p:nvSpPr>
          <p:cNvPr id="19519" name="Rectangle 63"/>
          <p:cNvSpPr>
            <a:spLocks noChangeArrowheads="1"/>
          </p:cNvSpPr>
          <p:nvPr/>
        </p:nvSpPr>
        <p:spPr bwMode="auto">
          <a:xfrm>
            <a:off x="8488363" y="1268413"/>
            <a:ext cx="217487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9520" name="Text Box 64"/>
          <p:cNvSpPr txBox="1">
            <a:spLocks noChangeArrowheads="1"/>
          </p:cNvSpPr>
          <p:nvPr/>
        </p:nvSpPr>
        <p:spPr bwMode="auto">
          <a:xfrm>
            <a:off x="7308850" y="2333625"/>
            <a:ext cx="1636713" cy="1023938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/>
              <a:t>SuperB -</a:t>
            </a:r>
            <a:r>
              <a:rPr lang="en-US"/>
              <a:t>75ab</a:t>
            </a:r>
            <a:r>
              <a:rPr lang="en-US" baseline="30000"/>
              <a:t>-1</a:t>
            </a:r>
            <a:endParaRPr lang="fr-FR" baseline="30000"/>
          </a:p>
          <a:p>
            <a:pPr algn="ctr"/>
            <a:endParaRPr lang="en-US" sz="1600" baseline="30000"/>
          </a:p>
          <a:p>
            <a:pPr algn="ctr"/>
            <a:r>
              <a:rPr lang="en-US" sz="1600"/>
              <a:t>M</a:t>
            </a:r>
            <a:r>
              <a:rPr lang="en-US" sz="1600" baseline="-25000"/>
              <a:t>H</a:t>
            </a:r>
            <a:r>
              <a:rPr lang="en-US" sz="1600"/>
              <a:t>~1.2-2.5 TeV</a:t>
            </a:r>
          </a:p>
          <a:p>
            <a:pPr algn="ctr"/>
            <a:r>
              <a:rPr lang="en-US" sz="1600"/>
              <a:t>for tan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/>
              <a:t>~30-60</a:t>
            </a:r>
            <a:endParaRPr lang="fr-F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5388" y="115888"/>
            <a:ext cx="3271837" cy="32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3336925"/>
            <a:ext cx="330835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038" name="Line 6"/>
          <p:cNvSpPr>
            <a:spLocks noChangeShapeType="1"/>
          </p:cNvSpPr>
          <p:nvPr/>
        </p:nvSpPr>
        <p:spPr bwMode="auto">
          <a:xfrm flipV="1">
            <a:off x="6486525" y="1411288"/>
            <a:ext cx="0" cy="5032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flipV="1">
            <a:off x="6923088" y="1412875"/>
            <a:ext cx="0" cy="5032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>
            <a:off x="6470650" y="1404938"/>
            <a:ext cx="465138" cy="63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6467475" y="1916113"/>
            <a:ext cx="465138" cy="63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6877050" y="1916113"/>
            <a:ext cx="1152525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H="1">
            <a:off x="5292725" y="1916113"/>
            <a:ext cx="1223963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1295400" y="188913"/>
            <a:ext cx="2989263" cy="514350"/>
          </a:xfrm>
          <a:prstGeom prst="rect">
            <a:avLst/>
          </a:prstGeom>
          <a:solidFill>
            <a:srgbClr val="FF0000">
              <a:alpha val="39999"/>
            </a:srgbClr>
          </a:solidFill>
          <a:ln w="5715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CP Violation in charm</a:t>
            </a:r>
            <a:endParaRPr lang="fr-FR" sz="2400">
              <a:latin typeface="Times New Roman" pitchFamily="18" charset="0"/>
            </a:endParaRPr>
          </a:p>
        </p:txBody>
      </p:sp>
      <p:pic>
        <p:nvPicPr>
          <p:cNvPr id="44045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2270125"/>
            <a:ext cx="4500562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6589713" y="403225"/>
            <a:ext cx="730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NOW</a:t>
            </a:r>
            <a:endParaRPr lang="fr-FR">
              <a:latin typeface="Times New Roman" pitchFamily="18" charset="0"/>
            </a:endParaRPr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7083425" y="3636963"/>
            <a:ext cx="8699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SuperB</a:t>
            </a:r>
            <a:endParaRPr lang="fr-FR">
              <a:latin typeface="Times New Roman" pitchFamily="18" charset="0"/>
            </a:endParaRPr>
          </a:p>
        </p:txBody>
      </p:sp>
      <p:graphicFrame>
        <p:nvGraphicFramePr>
          <p:cNvPr id="44048" name="Object 16"/>
          <p:cNvGraphicFramePr>
            <a:graphicFrameLocks noChangeAspect="1"/>
          </p:cNvGraphicFramePr>
          <p:nvPr/>
        </p:nvGraphicFramePr>
        <p:xfrm>
          <a:off x="179388" y="1268413"/>
          <a:ext cx="2300287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6" name="Equation" r:id="rId6" imgW="1384200" imgH="419040" progId="Equation.3">
                  <p:embed/>
                </p:oleObj>
              </mc:Choice>
              <mc:Fallback>
                <p:oleObj name="Equation" r:id="rId6" imgW="1384200" imgH="4190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268413"/>
                        <a:ext cx="2300287" cy="696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2555875" y="1341438"/>
            <a:ext cx="2120900" cy="7016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l-SI" sz="2000">
                <a:solidFill>
                  <a:srgbClr val="3333CC"/>
                </a:solidFill>
                <a:latin typeface="Times New Roman" pitchFamily="18" charset="0"/>
              </a:rPr>
              <a:t>CPV </a:t>
            </a:r>
            <a:r>
              <a:rPr lang="en-US" sz="2000">
                <a:solidFill>
                  <a:srgbClr val="3333CC"/>
                </a:solidFill>
                <a:latin typeface="Times New Roman" pitchFamily="18" charset="0"/>
              </a:rPr>
              <a:t>in D system negligible</a:t>
            </a:r>
            <a:r>
              <a:rPr lang="sl-SI" sz="2000">
                <a:solidFill>
                  <a:srgbClr val="3333CC"/>
                </a:solidFill>
                <a:latin typeface="Times New Roman" pitchFamily="18" charset="0"/>
              </a:rPr>
              <a:t> in SM</a:t>
            </a:r>
            <a:endParaRPr lang="en-US" sz="2000">
              <a:solidFill>
                <a:srgbClr val="3333CC"/>
              </a:solidFill>
              <a:latin typeface="Times New Roman" pitchFamily="18" charset="0"/>
            </a:endParaRP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115888" y="5756275"/>
            <a:ext cx="4406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ja-JP"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rPr>
              <a:t>CPV in D sector is a </a:t>
            </a:r>
          </a:p>
          <a:p>
            <a:pPr algn="ctr"/>
            <a:r>
              <a:rPr kumimoji="1" lang="en-US" altLang="ja-JP"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rPr>
              <a:t>clear indication of New Physics !</a:t>
            </a:r>
            <a:endParaRPr kumimoji="1" lang="ja-JP" altLang="en-US" sz="2400" b="1">
              <a:solidFill>
                <a:srgbClr val="FF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 flipH="1" flipV="1">
            <a:off x="2987675" y="4581525"/>
            <a:ext cx="215900" cy="1223963"/>
          </a:xfrm>
          <a:prstGeom prst="line">
            <a:avLst/>
          </a:prstGeom>
          <a:noFill/>
          <a:ln w="57150">
            <a:solidFill>
              <a:srgbClr val="FF3300"/>
            </a:solidFill>
            <a:prstDash val="dash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4052" name="Oval 20"/>
          <p:cNvSpPr>
            <a:spLocks noChangeArrowheads="1"/>
          </p:cNvSpPr>
          <p:nvPr/>
        </p:nvSpPr>
        <p:spPr bwMode="auto">
          <a:xfrm>
            <a:off x="-14288" y="66675"/>
            <a:ext cx="914401" cy="914400"/>
          </a:xfrm>
          <a:prstGeom prst="ellipse">
            <a:avLst/>
          </a:prstGeom>
          <a:solidFill>
            <a:srgbClr val="FF66FF">
              <a:alpha val="3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000"/>
              <a:t>5</a:t>
            </a:r>
          </a:p>
        </p:txBody>
      </p:sp>
      <p:sp>
        <p:nvSpPr>
          <p:cNvPr id="44053" name="Text Box 21"/>
          <p:cNvSpPr txBox="1">
            <a:spLocks noChangeArrowheads="1"/>
          </p:cNvSpPr>
          <p:nvPr/>
        </p:nvSpPr>
        <p:spPr bwMode="auto">
          <a:xfrm>
            <a:off x="3563938" y="765175"/>
            <a:ext cx="1365250" cy="517525"/>
          </a:xfrm>
          <a:prstGeom prst="rect">
            <a:avLst/>
          </a:prstGeom>
          <a:solidFill>
            <a:srgbClr val="FF0000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1400" b="1" i="1">
                <a:latin typeface="Times New Roman" pitchFamily="18" charset="0"/>
              </a:rPr>
              <a:t>To be evaluated </a:t>
            </a:r>
          </a:p>
          <a:p>
            <a:r>
              <a:rPr lang="fr-FR" sz="1400" b="1" i="1">
                <a:latin typeface="Times New Roman" pitchFamily="18" charset="0"/>
              </a:rPr>
              <a:t>    at LHCb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1438" y="914400"/>
            <a:ext cx="8964612" cy="5940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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More information on the </a:t>
            </a:r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golden matrix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can be found in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  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  <a:hlinkClick r:id="rId2"/>
              </a:rPr>
              <a:t>arXiv:1008.1541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,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  <a:hlinkClick r:id="rId3"/>
              </a:rPr>
              <a:t>arXiv:0909.1333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, and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  <a:hlinkClick r:id="rId4"/>
              </a:rPr>
              <a:t>arXiv:0810.1312</a:t>
            </a:r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.</a:t>
            </a: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  <a:sym typeface="Wingdings"/>
              </a:rPr>
              <a:t> </a:t>
            </a:r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Combine measurements to elucidate</a:t>
            </a:r>
          </a:p>
          <a:p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  structure of new physics</a:t>
            </a:r>
          </a:p>
          <a:p>
            <a:endParaRPr lang="en-US" sz="2000" smtClean="0">
              <a:latin typeface="Times New Roman" pitchFamily="18" charset="0"/>
              <a:cs typeface="Times New Roman" pitchFamily="18" charset="0"/>
              <a:sym typeface="Wingding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ED571E2D-C8F9-5540-BF1D-464223D4E442}" type="slidenum">
              <a:rPr lang="en-US" smtClean="0">
                <a:solidFill>
                  <a:srgbClr val="464653"/>
                </a:solidFill>
                <a:latin typeface="Gill Sans MT"/>
              </a:rPr>
              <a:pPr>
                <a:defRPr/>
              </a:pPr>
              <a:t>41</a:t>
            </a:fld>
            <a:endParaRPr lang="en-US" dirty="0">
              <a:solidFill>
                <a:srgbClr val="464653"/>
              </a:solidFill>
              <a:latin typeface="Gill Sans M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68313" y="115888"/>
            <a:ext cx="820737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SuperB</a:t>
            </a:r>
            <a:r>
              <a:rPr kumimoji="0" lang="fr-FR" sz="3600" b="0" i="0" u="none" strike="noStrike" kern="120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 </a:t>
            </a:r>
            <a:r>
              <a:rPr kumimoji="0" lang="fr-FR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can</a:t>
            </a:r>
            <a:r>
              <a:rPr kumimoji="0" lang="fr-FR" sz="3600" b="0" i="0" u="none" strike="noStrike" kern="120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 deals </a:t>
            </a:r>
            <a:r>
              <a:rPr kumimoji="0" lang="fr-FR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with</a:t>
            </a:r>
            <a:r>
              <a:rPr kumimoji="0" lang="fr-FR" sz="3600" b="0" i="0" u="none" strike="noStrike" kern="120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 </a:t>
            </a:r>
            <a:r>
              <a:rPr kumimoji="0" lang="fr-FR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many</a:t>
            </a:r>
            <a:r>
              <a:rPr kumimoji="0" lang="fr-FR" sz="3600" b="0" i="0" u="none" strike="noStrike" kern="120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Wingdings" charset="2"/>
              </a:rPr>
              <a:t> NP scenarii</a:t>
            </a:r>
            <a:endParaRPr kumimoji="0" lang="fr-FR" sz="3600" b="0" i="0" u="none" strike="noStrike" kern="1200" cap="none" spc="0" normalizeH="0" baseline="3000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79512" y="1829614"/>
            <a:ext cx="8737608" cy="3687618"/>
            <a:chOff x="287861" y="1619057"/>
            <a:chExt cx="8737608" cy="3687618"/>
          </a:xfrm>
        </p:grpSpPr>
        <p:sp>
          <p:nvSpPr>
            <p:cNvPr id="8" name="TextBox 16"/>
            <p:cNvSpPr txBox="1"/>
            <p:nvPr/>
          </p:nvSpPr>
          <p:spPr>
            <a:xfrm>
              <a:off x="287861" y="2065866"/>
              <a:ext cx="31290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287861" y="2506132"/>
              <a:ext cx="312906" cy="2385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  <a:endParaRPr lang="en-GB" sz="1200" dirty="0" smtClean="0">
                <a:solidFill>
                  <a:srgbClr val="FF0000"/>
                </a:solidFill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  <a:endParaRPr lang="en-GB" sz="1200" dirty="0" smtClean="0">
                <a:solidFill>
                  <a:srgbClr val="FF0000"/>
                </a:solidFill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  <a:endParaRPr lang="en-GB" sz="1200" dirty="0" smtClean="0">
                <a:solidFill>
                  <a:srgbClr val="FF0000"/>
                </a:solidFill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  <a:endParaRPr lang="en-GB" sz="1200" dirty="0" smtClean="0">
                <a:solidFill>
                  <a:srgbClr val="FF0000"/>
                </a:solidFill>
              </a:endParaRPr>
            </a:p>
            <a:p>
              <a:endParaRPr lang="en-GB" sz="1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endParaRPr lang="en-GB" sz="12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endParaRPr lang="en-GB" sz="12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endParaRPr>
            </a:p>
            <a:p>
              <a:endParaRPr lang="en-GB" sz="800" dirty="0" smtClean="0">
                <a:solidFill>
                  <a:srgbClr val="FF0000"/>
                </a:solidFill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287861" y="4826004"/>
              <a:ext cx="31290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  <a:p>
              <a:endParaRPr lang="en-GB" sz="100" dirty="0" smtClean="0">
                <a:solidFill>
                  <a:srgbClr val="FF0000"/>
                </a:solidFill>
              </a:endParaRPr>
            </a:p>
            <a:p>
              <a:r>
                <a:rPr lang="en-GB" sz="1200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</a:rPr>
                <a:t>✓</a:t>
              </a:r>
            </a:p>
          </p:txBody>
        </p:sp>
        <p:pic>
          <p:nvPicPr>
            <p:cNvPr id="11" name="Picture 23" descr="t.pd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5371" y="1619057"/>
              <a:ext cx="8490098" cy="3687618"/>
            </a:xfrm>
            <a:prstGeom prst="rect">
              <a:avLst/>
            </a:prstGeom>
          </p:spPr>
        </p:pic>
      </p:grpSp>
      <p:sp>
        <p:nvSpPr>
          <p:cNvPr id="12" name="ZoneTexte 11"/>
          <p:cNvSpPr txBox="1"/>
          <p:nvPr/>
        </p:nvSpPr>
        <p:spPr bwMode="auto">
          <a:xfrm>
            <a:off x="5292080" y="5877272"/>
            <a:ext cx="2643672" cy="83099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NP enhancement:</a:t>
            </a:r>
          </a:p>
          <a:p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Wingdings 2"/>
              </a:rPr>
              <a:t>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Observable effect</a:t>
            </a:r>
          </a:p>
          <a:p>
            <a:r>
              <a:rPr lang="en-US" sz="1200" b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  <a:sym typeface="Wingdings 2"/>
              </a:rPr>
              <a:t> 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Moderately large effect</a:t>
            </a:r>
          </a:p>
          <a:p>
            <a:r>
              <a:rPr lang="en-US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 2"/>
              </a:rPr>
              <a:t>  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Very large effect</a:t>
            </a:r>
            <a:endParaRPr lang="fr-FR" sz="12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3" name="ZoneTexte 12"/>
          <p:cNvSpPr txBox="1"/>
          <p:nvPr/>
        </p:nvSpPr>
        <p:spPr bwMode="auto">
          <a:xfrm>
            <a:off x="-108520" y="1876762"/>
            <a:ext cx="5966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fr-FR" sz="1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SuperB</a:t>
            </a:r>
          </a:p>
          <a:p>
            <a:pPr algn="ctr"/>
            <a:r>
              <a:rPr lang="fr-FR" sz="1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scope</a:t>
            </a:r>
          </a:p>
        </p:txBody>
      </p:sp>
      <p:sp>
        <p:nvSpPr>
          <p:cNvPr id="14" name="ZoneTexte 13"/>
          <p:cNvSpPr txBox="1"/>
          <p:nvPr/>
        </p:nvSpPr>
        <p:spPr bwMode="auto">
          <a:xfrm>
            <a:off x="1547664" y="3113028"/>
            <a:ext cx="71686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Bs</a:t>
            </a: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1200" dirty="0" err="1" smtClean="0">
                <a:solidFill>
                  <a:schemeClr val="tx1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fg</a:t>
            </a:r>
            <a:endParaRPr lang="fr-FR" sz="1200" dirty="0" smtClean="0">
              <a:solidFill>
                <a:schemeClr val="tx1"/>
              </a:solidFill>
              <a:latin typeface="Symbol" pitchFamily="18" charset="2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38558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7452320" y="5517232"/>
            <a:ext cx="720080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25" y="1028700"/>
            <a:ext cx="86677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" y="300038"/>
            <a:ext cx="8039100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863" y="1123950"/>
            <a:ext cx="82962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4840</TotalTime>
  <Words>4567</Words>
  <Application>Microsoft Office PowerPoint</Application>
  <PresentationFormat>Affichage à l'écran (4:3)</PresentationFormat>
  <Paragraphs>1030</Paragraphs>
  <Slides>45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47" baseType="lpstr">
      <vt:lpstr>Modèle par défaut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Milestones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stocchi</dc:creator>
  <cp:lastModifiedBy>nb-stocchi3</cp:lastModifiedBy>
  <cp:revision>93</cp:revision>
  <dcterms:created xsi:type="dcterms:W3CDTF">2009-12-07T21:50:16Z</dcterms:created>
  <dcterms:modified xsi:type="dcterms:W3CDTF">2011-12-01T11:59:45Z</dcterms:modified>
</cp:coreProperties>
</file>